
<file path=[Content_Types].xml><?xml version="1.0" encoding="utf-8"?>
<Types xmlns="http://schemas.openxmlformats.org/package/2006/content-types">
  <Override PartName="/ppt/slides/slide41.xml" ContentType="application/vnd.openxmlformats-officedocument.presentationml.slide+xml"/>
  <Override PartName="/ppt/embeddings/Microsoft_Equation82.bin" ContentType="application/vnd.openxmlformats-officedocument.oleObject"/>
  <Override PartName="/ppt/notesSlides/notesSlide16.xml" ContentType="application/vnd.openxmlformats-officedocument.presentationml.notesSlide+xml"/>
  <Override PartName="/ppt/slides/slide18.xml" ContentType="application/vnd.openxmlformats-officedocument.presentationml.slide+xml"/>
  <Override PartName="/ppt/embeddings/Microsoft_Equation59.bin" ContentType="application/vnd.openxmlformats-officedocument.oleObject"/>
  <Override PartName="/ppt/notesSlides/notesSlide26.xml" ContentType="application/vnd.openxmlformats-officedocument.presentationml.notesSlide+xml"/>
  <Override PartName="/ppt/embeddings/Microsoft_Equation3.bin" ContentType="application/vnd.openxmlformats-officedocument.oleObject"/>
  <Override PartName="/ppt/slides/slide28.xml" ContentType="application/vnd.openxmlformats-officedocument.presentationml.slide+xml"/>
  <Override PartName="/ppt/embeddings/Microsoft_Equation69.bin" ContentType="application/vnd.openxmlformats-officedocument.oleObject"/>
  <Override PartName="/ppt/slides/slide37.xml" ContentType="application/vnd.openxmlformats-officedocument.presentationml.slide+xml"/>
  <Override PartName="/ppt/slides/slide9.xml" ContentType="application/vnd.openxmlformats-officedocument.presentationml.slide+xml"/>
  <Override PartName="/ppt/embeddings/Microsoft_Equation78.bin" ContentType="application/vnd.openxmlformats-officedocument.oleObject"/>
  <Override PartName="/ppt/embeddings/Microsoft_Equation10.bin" ContentType="application/vnd.openxmlformats-officedocument.oleObject"/>
  <Override PartName="/ppt/slides/slide47.xml" ContentType="application/vnd.openxmlformats-officedocument.presentationml.slide+xml"/>
  <Override PartName="/ppt/embeddings/Microsoft_Equation20.bin" ContentType="application/vnd.openxmlformats-officedocument.oleObject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embeddings/Microsoft_Equation9.bin" ContentType="application/vnd.openxmlformats-officedocument.oleObject"/>
  <Default Extension="vml" ContentType="application/vnd.openxmlformats-officedocument.vmlDrawing"/>
  <Override PartName="/ppt/theme/theme1.xml" ContentType="application/vnd.openxmlformats-officedocument.theme+xml"/>
  <Override PartName="/ppt/notesSlides/notesSlide2.xml" ContentType="application/vnd.openxmlformats-officedocument.presentationml.notesSlide+xml"/>
  <Override PartName="/ppt/embeddings/Microsoft_Equation16.bin" ContentType="application/vnd.openxmlformats-officedocument.oleObject"/>
  <Override PartName="/ppt/embeddings/Microsoft_Equation35.bin" ContentType="application/vnd.openxmlformats-officedocument.oleObject"/>
  <Default Extension="jpeg" ContentType="image/jpeg"/>
  <Override PartName="/ppt/embeddings/Microsoft_Equation45.bin" ContentType="application/vnd.openxmlformats-officedocument.oleObject"/>
  <Override PartName="/ppt/notesSlides/notesSlide11.xml" ContentType="application/vnd.openxmlformats-officedocument.presentationml.notesSlide+xml"/>
  <Override PartName="/ppt/slides/slide13.xml" ContentType="application/vnd.openxmlformats-officedocument.presentationml.slide+xml"/>
  <Override PartName="/ppt/embeddings/Microsoft_Equation54.bin" ContentType="application/vnd.openxmlformats-officedocument.oleObject"/>
  <Override PartName="/ppt/notesSlides/notesSlide21.xml" ContentType="application/vnd.openxmlformats-officedocument.presentationml.notesSlide+xml"/>
  <Override PartName="/ppt/slides/slide23.xml" ContentType="application/vnd.openxmlformats-officedocument.presentationml.slide+xml"/>
  <Override PartName="/ppt/embeddings/Microsoft_Equation64.bin" ContentType="application/vnd.openxmlformats-officedocument.oleObject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embeddings/Microsoft_Equation73.bin" ContentType="application/vnd.openxmlformats-officedocument.oleObject"/>
  <Override PartName="/ppt/slideLayouts/slideLayout5.xml" ContentType="application/vnd.openxmlformats-officedocument.presentationml.slideLayout+xml"/>
  <Override PartName="/ppt/slides/slide42.xml" ContentType="application/vnd.openxmlformats-officedocument.presentationml.slide+xml"/>
  <Override PartName="/ppt/embeddings/Microsoft_Equation83.bin" ContentType="application/vnd.openxmlformats-officedocument.oleObject"/>
  <Override PartName="/ppt/notesSlides/notesSlide17.xml" ContentType="application/vnd.openxmlformats-officedocument.presentationml.notesSlide+xml"/>
  <Override PartName="/ppt/slides/slide19.xml" ContentType="application/vnd.openxmlformats-officedocument.presentationml.slide+xml"/>
  <Override PartName="/ppt/notesSlides/notesSlide27.xml" ContentType="application/vnd.openxmlformats-officedocument.presentationml.notesSlide+xml"/>
  <Override PartName="/ppt/slideLayouts/slideLayout10.xml" ContentType="application/vnd.openxmlformats-officedocument.presentationml.slideLayout+xml"/>
  <Override PartName="/ppt/embeddings/Microsoft_Equation4.bin" ContentType="application/vnd.openxmlformats-officedocument.oleObject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embeddings/Microsoft_Equation79.bin" ContentType="application/vnd.openxmlformats-officedocument.oleObject"/>
  <Override PartName="/ppt/embeddings/Microsoft_Equation11.bin" ContentType="application/vnd.openxmlformats-officedocument.oleObject"/>
  <Override PartName="/ppt/slides/slide48.xml" ContentType="application/vnd.openxmlformats-officedocument.presentationml.slide+xml"/>
  <Override PartName="/ppt/embeddings/Microsoft_Equation21.bin" ContentType="application/vnd.openxmlformats-officedocument.oleObject"/>
  <Override PartName="/ppt/embeddings/Microsoft_Equation30.bin" ContentType="application/vnd.openxmlformats-officedocument.oleObject"/>
  <Override PartName="/ppt/theme/theme2.xml" ContentType="application/vnd.openxmlformats-officedocument.theme+xml"/>
  <Override PartName="/ppt/notesSlides/notesSlide3.xml" ContentType="application/vnd.openxmlformats-officedocument.presentationml.notesSlide+xml"/>
  <Override PartName="/ppt/embeddings/Microsoft_Equation40.bin" ContentType="application/vnd.openxmlformats-officedocument.oleObject"/>
  <Override PartName="/ppt/embeddings/Microsoft_Equation17.bin" ContentType="application/vnd.openxmlformats-officedocument.oleObject"/>
  <Override PartName="/ppt/embeddings/Microsoft_Equation26.bin" ContentType="application/vnd.openxmlformats-officedocument.oleObject"/>
  <Override PartName="/ppt/embeddings/Microsoft_Equation36.bin" ContentType="application/vnd.openxmlformats-officedocument.oleObject"/>
  <Override PartName="/ppt/notesSlides/notesSlide8.xml" ContentType="application/vnd.openxmlformats-officedocument.presentationml.notesSlide+xml"/>
  <Override PartName="/ppt/embeddings/Microsoft_Equation46.bin" ContentType="application/vnd.openxmlformats-officedocument.oleObject"/>
  <Override PartName="/ppt/notesSlides/notesSlide12.xml" ContentType="application/vnd.openxmlformats-officedocument.presentationml.notesSlide+xml"/>
  <Override PartName="/ppt/slides/slide14.xml" ContentType="application/vnd.openxmlformats-officedocument.presentationml.slide+xml"/>
  <Override PartName="/ppt/embeddings/Microsoft_Equation55.bin" ContentType="application/vnd.openxmlformats-officedocument.oleObject"/>
  <Override PartName="/ppt/notesSlides/notesSlide22.xml" ContentType="application/vnd.openxmlformats-officedocument.presentationml.notesSlide+xml"/>
  <Override PartName="/ppt/slides/slide24.xml" ContentType="application/vnd.openxmlformats-officedocument.presentationml.slide+xml"/>
  <Default Extension="bin" ContentType="application/vnd.openxmlformats-officedocument.presentationml.printerSettings"/>
  <Override PartName="/ppt/embeddings/Microsoft_Equation65.bin" ContentType="application/vnd.openxmlformats-officedocument.oleObject"/>
  <Override PartName="/ppt/slides/slide33.xml" ContentType="application/vnd.openxmlformats-officedocument.presentationml.slide+xml"/>
  <Override PartName="/ppt/slides/slide5.xml" ContentType="application/vnd.openxmlformats-officedocument.presentationml.slide+xml"/>
  <Default Extension="xml" ContentType="application/xml"/>
  <Override PartName="/ppt/slideLayouts/slideLayout6.xml" ContentType="application/vnd.openxmlformats-officedocument.presentationml.slideLayout+xml"/>
  <Override PartName="/ppt/tableStyles.xml" ContentType="application/vnd.openxmlformats-officedocument.presentationml.tableStyles+xml"/>
  <Override PartName="/ppt/slides/slide43.xml" ContentType="application/vnd.openxmlformats-officedocument.presentationml.slide+xml"/>
  <Override PartName="/ppt/embeddings/Microsoft_Equation74.bin" ContentType="application/vnd.openxmlformats-officedocument.oleObject"/>
  <Override PartName="/ppt/notesSlides/notesSlide18.xml" ContentType="application/vnd.openxmlformats-officedocument.presentationml.notesSlide+xml"/>
  <Override PartName="/ppt/embeddings/Microsoft_Equation84.bin" ContentType="application/vnd.openxmlformats-officedocument.oleObject"/>
  <Override PartName="/ppt/notesSlides/notesSlide28.xml" ContentType="application/vnd.openxmlformats-officedocument.presentationml.notesSlide+xml"/>
  <Override PartName="/ppt/embeddings/Microsoft_Equation5.bin" ContentType="application/vnd.openxmlformats-officedocument.oleObject"/>
  <Override PartName="/ppt/slideLayouts/slideLayout11.xml" ContentType="application/vnd.openxmlformats-officedocument.presentationml.slideLayout+xml"/>
  <Override PartName="/docProps/app.xml" ContentType="application/vnd.openxmlformats-officedocument.extended-properties+xml"/>
  <Override PartName="/ppt/slides/slide39.xml" ContentType="application/vnd.openxmlformats-officedocument.presentationml.slide+xml"/>
  <Override PartName="/ppt/embeddings/Microsoft_Equation12.bin" ContentType="application/vnd.openxmlformats-officedocument.oleObject"/>
  <Override PartName="/ppt/embeddings/Microsoft_Equation22.bin" ContentType="application/vnd.openxmlformats-officedocument.oleObject"/>
  <Override PartName="/docProps/core.xml" ContentType="application/vnd.openxmlformats-package.core-properties+xml"/>
  <Override PartName="/ppt/embeddings/Microsoft_Equation31.bin" ContentType="application/vnd.openxmlformats-officedocument.oleObject"/>
  <Override PartName="/ppt/embeddings/Microsoft_Equation41.bin" ContentType="application/vnd.openxmlformats-officedocument.oleObject"/>
  <Override PartName="/ppt/notesSlides/notesSlide4.xml" ContentType="application/vnd.openxmlformats-officedocument.presentationml.notesSlide+xml"/>
  <Override PartName="/ppt/embeddings/Microsoft_Equation50.bin" ContentType="application/vnd.openxmlformats-officedocument.oleObject"/>
  <Override PartName="/ppt/embeddings/Microsoft_Equation18.bin" ContentType="application/vnd.openxmlformats-officedocument.oleObject"/>
  <Override PartName="/ppt/embeddings/Microsoft_Equation27.bin" ContentType="application/vnd.openxmlformats-officedocument.oleObject"/>
  <Override PartName="/ppt/embeddings/Microsoft_Equation60.bin" ContentType="application/vnd.openxmlformats-officedocument.oleObject"/>
  <Override PartName="/ppt/embeddings/Microsoft_Equation37.bin" ContentType="application/vnd.openxmlformats-officedocument.oleObject"/>
  <Override PartName="/ppt/slideLayouts/slideLayout1.xml" ContentType="application/vnd.openxmlformats-officedocument.presentationml.slideLayout+xml"/>
  <Override PartName="/ppt/notesSlides/notesSlide9.xml" ContentType="application/vnd.openxmlformats-officedocument.presentationml.notesSlide+xml"/>
  <Override PartName="/ppt/notesSlides/notesSlide13.xml" ContentType="application/vnd.openxmlformats-officedocument.presentationml.notesSlide+xml"/>
  <Override PartName="/ppt/embeddings/Microsoft_Equation47.bin" ContentType="application/vnd.openxmlformats-officedocument.oleObject"/>
  <Override PartName="/ppt/slides/slide15.xml" ContentType="application/vnd.openxmlformats-officedocument.presentationml.slide+xml"/>
  <Override PartName="/ppt/embeddings/Microsoft_Equation56.bin" ContentType="application/vnd.openxmlformats-officedocument.oleObject"/>
  <Override PartName="/ppt/notesSlides/notesSlide23.xml" ContentType="application/vnd.openxmlformats-officedocument.presentationml.notesSlide+xml"/>
  <Override PartName="/ppt/slides/slide25.xml" ContentType="application/vnd.openxmlformats-officedocument.presentationml.slide+xml"/>
  <Override PartName="/ppt/embeddings/Microsoft_Equation66.bin" ContentType="application/vnd.openxmlformats-officedocument.oleObject"/>
  <Override PartName="/ppt/slides/slide34.xml" ContentType="application/vnd.openxmlformats-officedocument.presentationml.slide+xml"/>
  <Override PartName="/ppt/slides/slide6.xml" ContentType="application/vnd.openxmlformats-officedocument.presentationml.slide+xml"/>
  <Default Extension="png" ContentType="image/png"/>
  <Override PartName="/ppt/slideLayouts/slideLayout7.xml" ContentType="application/vnd.openxmlformats-officedocument.presentationml.slideLayout+xml"/>
  <Override PartName="/ppt/embeddings/Microsoft_Equation75.bin" ContentType="application/vnd.openxmlformats-officedocument.oleObject"/>
  <Override PartName="/ppt/slides/slide44.xml" ContentType="application/vnd.openxmlformats-officedocument.presentationml.slide+xml"/>
  <Override PartName="/ppt/notesSlides/notesSlide19.xml" ContentType="application/vnd.openxmlformats-officedocument.presentationml.notesSlide+xml"/>
  <Override PartName="/ppt/embeddings/Microsoft_Equation6.bin" ContentType="application/vnd.openxmlformats-officedocument.oleObject"/>
  <Override PartName="/ppt/embeddings/Microsoft_Equation13.bin" ContentType="application/vnd.openxmlformats-officedocument.oleObject"/>
  <Override PartName="/ppt/embeddings/Microsoft_Equation23.bin" ContentType="application/vnd.openxmlformats-officedocument.oleObject"/>
  <Override PartName="/ppt/embeddings/Microsoft_Equation32.bin" ContentType="application/vnd.openxmlformats-officedocument.oleObject"/>
  <Override PartName="/ppt/embeddings/Microsoft_Equation42.bin" ContentType="application/vnd.openxmlformats-officedocument.oleObject"/>
  <Override PartName="/ppt/notesSlides/notesSlide5.xml" ContentType="application/vnd.openxmlformats-officedocument.presentationml.notesSlide+xml"/>
  <Override PartName="/ppt/slides/slide10.xml" ContentType="application/vnd.openxmlformats-officedocument.presentationml.slide+xml"/>
  <Override PartName="/ppt/embeddings/Microsoft_Equation51.bin" ContentType="application/vnd.openxmlformats-officedocument.oleObject"/>
  <Override PartName="/ppt/embeddings/Microsoft_Equation19.bin" ContentType="application/vnd.openxmlformats-officedocument.oleObject"/>
  <Override PartName="/ppt/slides/slide20.xml" ContentType="application/vnd.openxmlformats-officedocument.presentationml.slide+xml"/>
  <Override PartName="/ppt/embeddings/Microsoft_Equation28.bin" ContentType="application/vnd.openxmlformats-officedocument.oleObject"/>
  <Override PartName="/ppt/embeddings/Microsoft_Equation61.bin" ContentType="application/vnd.openxmlformats-officedocument.oleObject"/>
  <Override PartName="/ppt/slides/slide1.xml" ContentType="application/vnd.openxmlformats-officedocument.presentationml.slide+xml"/>
  <Override PartName="/ppt/embeddings/Microsoft_Equation38.bin" ContentType="application/vnd.openxmlformats-officedocument.oleObject"/>
  <Override PartName="/ppt/slideLayouts/slideLayout2.xml" ContentType="application/vnd.openxmlformats-officedocument.presentationml.slideLayout+xml"/>
  <Override PartName="/ppt/embeddings/Microsoft_Equation70.bin" ContentType="application/vnd.openxmlformats-officedocument.oleObject"/>
  <Override PartName="/ppt/embeddings/Microsoft_Equation80.bin" ContentType="application/vnd.openxmlformats-officedocument.oleObject"/>
  <Override PartName="/ppt/embeddings/Microsoft_Equation48.bin" ContentType="application/vnd.openxmlformats-officedocument.oleObject"/>
  <Override PartName="/ppt/notesSlides/notesSlide14.xml" ContentType="application/vnd.openxmlformats-officedocument.presentationml.notesSlide+xml"/>
  <Override PartName="/ppt/slides/slide16.xml" ContentType="application/vnd.openxmlformats-officedocument.presentationml.slide+xml"/>
  <Override PartName="/ppt/embeddings/Microsoft_Equation57.bin" ContentType="application/vnd.openxmlformats-officedocument.oleObject"/>
  <Override PartName="/ppt/viewProps.xml" ContentType="application/vnd.openxmlformats-officedocument.presentationml.viewProps+xml"/>
  <Override PartName="/ppt/embeddings/Microsoft_Equation1.bin" ContentType="application/vnd.openxmlformats-officedocument.oleObject"/>
  <Override PartName="/ppt/notesSlides/notesSlide24.xml" ContentType="application/vnd.openxmlformats-officedocument.presentationml.notesSlide+xml"/>
  <Override PartName="/ppt/slides/slide26.xml" ContentType="application/vnd.openxmlformats-officedocument.presentationml.slide+xml"/>
  <Default Extension="pict" ContentType="image/pict"/>
  <Override PartName="/ppt/embeddings/Microsoft_Equation67.bin" ContentType="application/vnd.openxmlformats-officedocument.oleObject"/>
  <Default Extension="rels" ContentType="application/vnd.openxmlformats-package.relationships+xml"/>
  <Override PartName="/ppt/slides/slide35.xml" ContentType="application/vnd.openxmlformats-officedocument.presentationml.slide+xml"/>
  <Override PartName="/ppt/slides/slide7.xml" ContentType="application/vnd.openxmlformats-officedocument.presentationml.slide+xml"/>
  <Override PartName="/ppt/embeddings/Microsoft_Equation76.bin" ContentType="application/vnd.openxmlformats-officedocument.oleObject"/>
  <Override PartName="/ppt/slideLayouts/slideLayout8.xml" ContentType="application/vnd.openxmlformats-officedocument.presentationml.slideLayout+xml"/>
  <Override PartName="/ppt/slides/slide45.xml" ContentType="application/vnd.openxmlformats-officedocument.presentationml.slide+xml"/>
  <Override PartName="/ppt/embeddings/Microsoft_Equation7.bin" ContentType="application/vnd.openxmlformats-officedocument.oleObject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embeddings/Microsoft_Equation14.bin" ContentType="application/vnd.openxmlformats-officedocument.oleObject"/>
  <Default Extension="tiff" ContentType="image/tiff"/>
  <Override PartName="/ppt/embeddings/Microsoft_Equation24.bin" ContentType="application/vnd.openxmlformats-officedocument.oleObject"/>
  <Override PartName="/ppt/embeddings/Microsoft_Equation33.bin" ContentType="application/vnd.openxmlformats-officedocument.oleObject"/>
  <Override PartName="/ppt/notesSlides/notesSlide6.xml" ContentType="application/vnd.openxmlformats-officedocument.presentationml.notesSlide+xml"/>
  <Override PartName="/ppt/notesSlides/notesSlide10.xml" ContentType="application/vnd.openxmlformats-officedocument.presentationml.notesSlide+xml"/>
  <Override PartName="/ppt/embeddings/Microsoft_Equation43.bin" ContentType="application/vnd.openxmlformats-officedocument.oleObject"/>
  <Override PartName="/ppt/slides/slide11.xml" ContentType="application/vnd.openxmlformats-officedocument.presentationml.slide+xml"/>
  <Override PartName="/ppt/embeddings/Microsoft_Equation52.bin" ContentType="application/vnd.openxmlformats-officedocument.oleObject"/>
  <Override PartName="/ppt/slides/slide21.xml" ContentType="application/vnd.openxmlformats-officedocument.presentationml.slide+xml"/>
  <Override PartName="/ppt/embeddings/Microsoft_Equation29.bin" ContentType="application/vnd.openxmlformats-officedocument.oleObject"/>
  <Override PartName="/ppt/embeddings/Microsoft_Equation62.bin" ContentType="application/vnd.openxmlformats-officedocument.oleObject"/>
  <Override PartName="/ppt/slides/slide30.xml" ContentType="application/vnd.openxmlformats-officedocument.presentationml.slide+xml"/>
  <Override PartName="/ppt/slides/slide2.xml" ContentType="application/vnd.openxmlformats-officedocument.presentationml.slide+xml"/>
  <Override PartName="/ppt/embeddings/Microsoft_Equation39.bin" ContentType="application/vnd.openxmlformats-officedocument.oleObject"/>
  <Override PartName="/ppt/slideLayouts/slideLayout3.xml" ContentType="application/vnd.openxmlformats-officedocument.presentationml.slideLayout+xml"/>
  <Override PartName="/ppt/embeddings/Microsoft_Equation71.bin" ContentType="application/vnd.openxmlformats-officedocument.oleObject"/>
  <Override PartName="/ppt/slides/slide40.xml" ContentType="application/vnd.openxmlformats-officedocument.presentationml.slide+xml"/>
  <Override PartName="/ppt/embeddings/Microsoft_Equation81.bin" ContentType="application/vnd.openxmlformats-officedocument.oleObject"/>
  <Override PartName="/ppt/embeddings/Microsoft_Equation49.bin" ContentType="application/vnd.openxmlformats-officedocument.oleObject"/>
  <Override PartName="/ppt/notesSlides/notesSlide15.xml" ContentType="application/vnd.openxmlformats-officedocument.presentationml.notesSlide+xml"/>
  <Override PartName="/ppt/slides/slide17.xml" ContentType="application/vnd.openxmlformats-officedocument.presentationml.slide+xml"/>
  <Override PartName="/ppt/embeddings/Microsoft_Equation58.bin" ContentType="application/vnd.openxmlformats-officedocument.oleObject"/>
  <Override PartName="/ppt/notesSlides/notesSlide25.xml" ContentType="application/vnd.openxmlformats-officedocument.presentationml.notesSlide+xml"/>
  <Override PartName="/ppt/embeddings/Microsoft_Equation2.bin" ContentType="application/vnd.openxmlformats-officedocument.oleObject"/>
  <Override PartName="/ppt/slides/slide27.xml" ContentType="application/vnd.openxmlformats-officedocument.presentationml.slide+xml"/>
  <Override PartName="/ppt/embeddings/Microsoft_Equation68.bin" ContentType="application/vnd.openxmlformats-officedocument.oleObject"/>
  <Override PartName="/ppt/slides/slide36.xml" ContentType="application/vnd.openxmlformats-officedocument.presentationml.slide+xml"/>
  <Override PartName="/ppt/slides/slide8.xml" ContentType="application/vnd.openxmlformats-officedocument.presentationml.slide+xml"/>
  <Override PartName="/ppt/embeddings/Microsoft_Equation77.bin" ContentType="application/vnd.openxmlformats-officedocument.oleObject"/>
  <Override PartName="/ppt/slideLayouts/slideLayout9.xml" ContentType="application/vnd.openxmlformats-officedocument.presentationml.slideLayout+xml"/>
  <Default Extension="pdf" ContentType="application/pdf"/>
  <Override PartName="/ppt/slides/slide46.xml" ContentType="application/vnd.openxmlformats-officedocument.presentationml.slide+xml"/>
  <Override PartName="/ppt/embeddings/Microsoft_Equation8.bin" ContentType="application/vnd.openxmlformats-officedocument.oleObject"/>
  <Override PartName="/ppt/notesSlides/notesSlide1.xml" ContentType="application/vnd.openxmlformats-officedocument.presentationml.notesSlide+xml"/>
  <Override PartName="/ppt/embeddings/Microsoft_Equation15.bin" ContentType="application/vnd.openxmlformats-officedocument.oleObject"/>
  <Override PartName="/ppt/embeddings/Microsoft_Equation25.bin" ContentType="application/vnd.openxmlformats-officedocument.oleObject"/>
  <Override PartName="/ppt/embeddings/Microsoft_Equation34.bin" ContentType="application/vnd.openxmlformats-officedocument.oleObject"/>
  <Override PartName="/ppt/embeddings/Microsoft_Equation44.bin" ContentType="application/vnd.openxmlformats-officedocument.oleObject"/>
  <Override PartName="/ppt/notesSlides/notesSlide7.xml" ContentType="application/vnd.openxmlformats-officedocument.presentationml.notesSlide+xml"/>
  <Override PartName="/ppt/slides/slide12.xml" ContentType="application/vnd.openxmlformats-officedocument.presentationml.slide+xml"/>
  <Override PartName="/ppt/embeddings/Microsoft_Equation53.bin" ContentType="application/vnd.openxmlformats-officedocument.oleObject"/>
  <Override PartName="/ppt/notesSlides/notesSlide20.xml" ContentType="application/vnd.openxmlformats-officedocument.presentationml.notesSlide+xml"/>
  <Override PartName="/ppt/slides/slide22.xml" ContentType="application/vnd.openxmlformats-officedocument.presentationml.slide+xml"/>
  <Override PartName="/ppt/embeddings/Microsoft_Equation63.bin" ContentType="application/vnd.openxmlformats-officedocument.oleObject"/>
  <Override PartName="/ppt/slides/slide31.xml" ContentType="application/vnd.openxmlformats-officedocument.presentationml.slide+xml"/>
  <Override PartName="/ppt/slides/slide3.xml" ContentType="application/vnd.openxmlformats-officedocument.presentationml.slide+xml"/>
  <Override PartName="/ppt/embeddings/Microsoft_Equation72.bin" ContentType="application/vnd.openxmlformats-officedocument.oleObject"/>
  <Override PartName="/ppt/slideLayouts/slideLayout4.xml" ContentType="application/vnd.openxmlformats-officedocument.presentationml.slideLayout+xml"/>
  <Override PartName="/ppt/slideMasters/slideMaster1.xml" ContentType="application/vnd.openxmlformats-officedocument.presentationml.slideMaster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saveSubsetFonts="1" autoCompressPictures="0">
  <p:sldMasterIdLst>
    <p:sldMasterId id="2147483648" r:id="rId1"/>
  </p:sldMasterIdLst>
  <p:notesMasterIdLst>
    <p:notesMasterId r:id="rId50"/>
  </p:notesMasterIdLst>
  <p:sldIdLst>
    <p:sldId id="256" r:id="rId2"/>
    <p:sldId id="257" r:id="rId3"/>
    <p:sldId id="258" r:id="rId4"/>
    <p:sldId id="259" r:id="rId5"/>
    <p:sldId id="264" r:id="rId6"/>
    <p:sldId id="260" r:id="rId7"/>
    <p:sldId id="293" r:id="rId8"/>
    <p:sldId id="261" r:id="rId9"/>
    <p:sldId id="266" r:id="rId10"/>
    <p:sldId id="265" r:id="rId11"/>
    <p:sldId id="274" r:id="rId12"/>
    <p:sldId id="267" r:id="rId13"/>
    <p:sldId id="268" r:id="rId14"/>
    <p:sldId id="269" r:id="rId15"/>
    <p:sldId id="270" r:id="rId16"/>
    <p:sldId id="271" r:id="rId17"/>
    <p:sldId id="296" r:id="rId18"/>
    <p:sldId id="301" r:id="rId19"/>
    <p:sldId id="302" r:id="rId20"/>
    <p:sldId id="297" r:id="rId21"/>
    <p:sldId id="298" r:id="rId22"/>
    <p:sldId id="304" r:id="rId23"/>
    <p:sldId id="299" r:id="rId24"/>
    <p:sldId id="306" r:id="rId25"/>
    <p:sldId id="262" r:id="rId26"/>
    <p:sldId id="303" r:id="rId27"/>
    <p:sldId id="305" r:id="rId28"/>
    <p:sldId id="300" r:id="rId29"/>
    <p:sldId id="263" r:id="rId30"/>
    <p:sldId id="278" r:id="rId31"/>
    <p:sldId id="279" r:id="rId32"/>
    <p:sldId id="280" r:id="rId33"/>
    <p:sldId id="281" r:id="rId34"/>
    <p:sldId id="282" r:id="rId35"/>
    <p:sldId id="283" r:id="rId36"/>
    <p:sldId id="284" r:id="rId37"/>
    <p:sldId id="285" r:id="rId38"/>
    <p:sldId id="286" r:id="rId39"/>
    <p:sldId id="307" r:id="rId40"/>
    <p:sldId id="287" r:id="rId41"/>
    <p:sldId id="288" r:id="rId42"/>
    <p:sldId id="289" r:id="rId43"/>
    <p:sldId id="290" r:id="rId44"/>
    <p:sldId id="291" r:id="rId45"/>
    <p:sldId id="295" r:id="rId46"/>
    <p:sldId id="272" r:id="rId47"/>
    <p:sldId id="273" r:id="rId48"/>
    <p:sldId id="308" r:id="rId49"/>
  </p:sldIdLst>
  <p:sldSz cx="9144000" cy="6858000" type="screen4x3"/>
  <p:notesSz cx="7315200" cy="9601200"/>
  <p:custDataLst>
    <p:tags r:id="rId52"/>
  </p:custDataLst>
  <p:defaultTextStyle>
    <a:defPPr>
      <a:defRPr lang="da-DK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-110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pitchFamily="-110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prnPr/>
  <p:clrMru>
    <a:srgbClr val="0B5A3A"/>
    <a:srgbClr val="335E36"/>
  </p:clrMru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normalViewPr>
    <p:restoredLeft sz="15620"/>
    <p:restoredTop sz="85976" autoAdjust="0"/>
  </p:normalViewPr>
  <p:slideViewPr>
    <p:cSldViewPr>
      <p:cViewPr varScale="1">
        <p:scale>
          <a:sx n="80" d="100"/>
          <a:sy n="80" d="100"/>
        </p:scale>
        <p:origin x="-1056" y="-9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 varScale="1">
        <p:scale>
          <a:sx n="66" d="100"/>
          <a:sy n="66" d="100"/>
        </p:scale>
        <p:origin x="19" y="4"/>
      </p:cViewPr>
      <p:guideLst/>
    </p:cSldViewPr>
  </p:notes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50" Type="http://schemas.openxmlformats.org/officeDocument/2006/relationships/notesMaster" Target="notesMasters/notesMaster1.xml"/><Relationship Id="rId51" Type="http://schemas.openxmlformats.org/officeDocument/2006/relationships/printerSettings" Target="printerSettings/printerSettings1.bin"/><Relationship Id="rId52" Type="http://schemas.openxmlformats.org/officeDocument/2006/relationships/tags" Target="tags/tag1.xml"/><Relationship Id="rId53" Type="http://schemas.openxmlformats.org/officeDocument/2006/relationships/presProps" Target="presProps.xml"/><Relationship Id="rId54" Type="http://schemas.openxmlformats.org/officeDocument/2006/relationships/viewProps" Target="viewProps.xml"/><Relationship Id="rId55" Type="http://schemas.openxmlformats.org/officeDocument/2006/relationships/theme" Target="theme/theme1.xml"/><Relationship Id="rId56" Type="http://schemas.openxmlformats.org/officeDocument/2006/relationships/tableStyles" Target="tableStyles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ict"/><Relationship Id="rId4" Type="http://schemas.openxmlformats.org/officeDocument/2006/relationships/image" Target="../media/image18.pict"/><Relationship Id="rId1" Type="http://schemas.openxmlformats.org/officeDocument/2006/relationships/image" Target="../media/image15.pict"/><Relationship Id="rId2" Type="http://schemas.openxmlformats.org/officeDocument/2006/relationships/image" Target="../media/image16.pict"/></Relationships>
</file>

<file path=ppt/drawings/_rels/vmlDrawing10.vml.rels><?xml version="1.0" encoding="UTF-8" standalone="yes"?>
<Relationships xmlns="http://schemas.openxmlformats.org/package/2006/relationships"><Relationship Id="rId11" Type="http://schemas.openxmlformats.org/officeDocument/2006/relationships/image" Target="../media/image64.pict"/><Relationship Id="rId12" Type="http://schemas.openxmlformats.org/officeDocument/2006/relationships/image" Target="../media/image65.pict"/><Relationship Id="rId1" Type="http://schemas.openxmlformats.org/officeDocument/2006/relationships/image" Target="../media/image39.pict"/><Relationship Id="rId2" Type="http://schemas.openxmlformats.org/officeDocument/2006/relationships/image" Target="../media/image40.pict"/><Relationship Id="rId3" Type="http://schemas.openxmlformats.org/officeDocument/2006/relationships/image" Target="../media/image58.pict"/><Relationship Id="rId4" Type="http://schemas.openxmlformats.org/officeDocument/2006/relationships/image" Target="../media/image42.pict"/><Relationship Id="rId5" Type="http://schemas.openxmlformats.org/officeDocument/2006/relationships/image" Target="../media/image53.pict"/><Relationship Id="rId6" Type="http://schemas.openxmlformats.org/officeDocument/2006/relationships/image" Target="../media/image59.pict"/><Relationship Id="rId7" Type="http://schemas.openxmlformats.org/officeDocument/2006/relationships/image" Target="../media/image60.pict"/><Relationship Id="rId8" Type="http://schemas.openxmlformats.org/officeDocument/2006/relationships/image" Target="../media/image61.pict"/><Relationship Id="rId9" Type="http://schemas.openxmlformats.org/officeDocument/2006/relationships/image" Target="../media/image62.pict"/><Relationship Id="rId10" Type="http://schemas.openxmlformats.org/officeDocument/2006/relationships/image" Target="../media/image63.pict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67.pict"/><Relationship Id="rId2" Type="http://schemas.openxmlformats.org/officeDocument/2006/relationships/image" Target="../media/image60.pict"/><Relationship Id="rId3" Type="http://schemas.openxmlformats.org/officeDocument/2006/relationships/image" Target="../media/image42.pict"/></Relationships>
</file>

<file path=ppt/drawings/_rels/vmlDrawing12.v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ict"/><Relationship Id="rId4" Type="http://schemas.openxmlformats.org/officeDocument/2006/relationships/image" Target="../media/image72.pict"/><Relationship Id="rId1" Type="http://schemas.openxmlformats.org/officeDocument/2006/relationships/image" Target="../media/image69.pict"/><Relationship Id="rId2" Type="http://schemas.openxmlformats.org/officeDocument/2006/relationships/image" Target="../media/image70.pict"/></Relationships>
</file>

<file path=ppt/drawings/_rels/vmlDrawing13.v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ict"/><Relationship Id="rId4" Type="http://schemas.openxmlformats.org/officeDocument/2006/relationships/image" Target="../media/image77.pict"/><Relationship Id="rId5" Type="http://schemas.openxmlformats.org/officeDocument/2006/relationships/image" Target="../media/image78.pict"/><Relationship Id="rId1" Type="http://schemas.openxmlformats.org/officeDocument/2006/relationships/image" Target="../media/image16.pict"/><Relationship Id="rId2" Type="http://schemas.openxmlformats.org/officeDocument/2006/relationships/image" Target="../media/image75.pict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80.pict"/><Relationship Id="rId2" Type="http://schemas.openxmlformats.org/officeDocument/2006/relationships/image" Target="../media/image81.pict"/><Relationship Id="rId3" Type="http://schemas.openxmlformats.org/officeDocument/2006/relationships/image" Target="../media/image82.pict"/></Relationships>
</file>

<file path=ppt/drawings/_rels/vmlDrawing15.v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ict"/><Relationship Id="rId4" Type="http://schemas.openxmlformats.org/officeDocument/2006/relationships/image" Target="../media/image83.pict"/><Relationship Id="rId5" Type="http://schemas.openxmlformats.org/officeDocument/2006/relationships/image" Target="../media/image84.pict"/><Relationship Id="rId6" Type="http://schemas.openxmlformats.org/officeDocument/2006/relationships/image" Target="../media/image85.pict"/><Relationship Id="rId7" Type="http://schemas.openxmlformats.org/officeDocument/2006/relationships/image" Target="../media/image86.pict"/><Relationship Id="rId8" Type="http://schemas.openxmlformats.org/officeDocument/2006/relationships/image" Target="../media/image87.pict"/><Relationship Id="rId9" Type="http://schemas.openxmlformats.org/officeDocument/2006/relationships/image" Target="../media/image88.pict"/><Relationship Id="rId10" Type="http://schemas.openxmlformats.org/officeDocument/2006/relationships/image" Target="../media/image89.pict"/><Relationship Id="rId11" Type="http://schemas.openxmlformats.org/officeDocument/2006/relationships/image" Target="../media/image90.pict"/><Relationship Id="rId1" Type="http://schemas.openxmlformats.org/officeDocument/2006/relationships/image" Target="../media/image78.pict"/><Relationship Id="rId2" Type="http://schemas.openxmlformats.org/officeDocument/2006/relationships/image" Target="../media/image16.pict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ict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ict"/><Relationship Id="rId4" Type="http://schemas.openxmlformats.org/officeDocument/2006/relationships/image" Target="../media/image18.pict"/><Relationship Id="rId1" Type="http://schemas.openxmlformats.org/officeDocument/2006/relationships/image" Target="../media/image15.pict"/><Relationship Id="rId2" Type="http://schemas.openxmlformats.org/officeDocument/2006/relationships/image" Target="../media/image16.pict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34.pict"/><Relationship Id="rId2" Type="http://schemas.openxmlformats.org/officeDocument/2006/relationships/image" Target="../media/image35.pict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ict"/><Relationship Id="rId4" Type="http://schemas.openxmlformats.org/officeDocument/2006/relationships/image" Target="../media/image42.pict"/><Relationship Id="rId5" Type="http://schemas.openxmlformats.org/officeDocument/2006/relationships/image" Target="../media/image43.pict"/><Relationship Id="rId1" Type="http://schemas.openxmlformats.org/officeDocument/2006/relationships/image" Target="../media/image39.pict"/><Relationship Id="rId2" Type="http://schemas.openxmlformats.org/officeDocument/2006/relationships/image" Target="../media/image40.pict"/></Relationships>
</file>

<file path=ppt/drawings/_rels/vmlDrawing6.v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ict"/><Relationship Id="rId4" Type="http://schemas.openxmlformats.org/officeDocument/2006/relationships/image" Target="../media/image42.pict"/><Relationship Id="rId5" Type="http://schemas.openxmlformats.org/officeDocument/2006/relationships/image" Target="../media/image43.pict"/><Relationship Id="rId1" Type="http://schemas.openxmlformats.org/officeDocument/2006/relationships/image" Target="../media/image39.pict"/><Relationship Id="rId2" Type="http://schemas.openxmlformats.org/officeDocument/2006/relationships/image" Target="../media/image40.pict"/></Relationships>
</file>

<file path=ppt/drawings/_rels/vmlDrawing7.v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ict"/><Relationship Id="rId4" Type="http://schemas.openxmlformats.org/officeDocument/2006/relationships/image" Target="../media/image46.pict"/><Relationship Id="rId5" Type="http://schemas.openxmlformats.org/officeDocument/2006/relationships/image" Target="../media/image47.pict"/><Relationship Id="rId6" Type="http://schemas.openxmlformats.org/officeDocument/2006/relationships/image" Target="../media/image48.pict"/><Relationship Id="rId7" Type="http://schemas.openxmlformats.org/officeDocument/2006/relationships/image" Target="../media/image49.pict"/><Relationship Id="rId8" Type="http://schemas.openxmlformats.org/officeDocument/2006/relationships/image" Target="../media/image41.pict"/><Relationship Id="rId9" Type="http://schemas.openxmlformats.org/officeDocument/2006/relationships/image" Target="../media/image42.pict"/><Relationship Id="rId10" Type="http://schemas.openxmlformats.org/officeDocument/2006/relationships/image" Target="../media/image43.pict"/><Relationship Id="rId1" Type="http://schemas.openxmlformats.org/officeDocument/2006/relationships/image" Target="../media/image39.pict"/><Relationship Id="rId2" Type="http://schemas.openxmlformats.org/officeDocument/2006/relationships/image" Target="../media/image40.pict"/></Relationships>
</file>

<file path=ppt/drawings/_rels/vmlDrawing8.v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ict"/><Relationship Id="rId4" Type="http://schemas.openxmlformats.org/officeDocument/2006/relationships/image" Target="../media/image18.pict"/><Relationship Id="rId5" Type="http://schemas.openxmlformats.org/officeDocument/2006/relationships/image" Target="../media/image50.pict"/><Relationship Id="rId1" Type="http://schemas.openxmlformats.org/officeDocument/2006/relationships/image" Target="../media/image15.pict"/><Relationship Id="rId2" Type="http://schemas.openxmlformats.org/officeDocument/2006/relationships/image" Target="../media/image16.pict"/></Relationships>
</file>

<file path=ppt/drawings/_rels/vmlDrawing9.v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ict"/><Relationship Id="rId4" Type="http://schemas.openxmlformats.org/officeDocument/2006/relationships/image" Target="../media/image52.pict"/><Relationship Id="rId5" Type="http://schemas.openxmlformats.org/officeDocument/2006/relationships/image" Target="../media/image53.pict"/><Relationship Id="rId6" Type="http://schemas.openxmlformats.org/officeDocument/2006/relationships/image" Target="../media/image54.pict"/><Relationship Id="rId7" Type="http://schemas.openxmlformats.org/officeDocument/2006/relationships/image" Target="../media/image55.pict"/><Relationship Id="rId8" Type="http://schemas.openxmlformats.org/officeDocument/2006/relationships/image" Target="../media/image56.pict"/><Relationship Id="rId1" Type="http://schemas.openxmlformats.org/officeDocument/2006/relationships/image" Target="../media/image39.pict"/><Relationship Id="rId2" Type="http://schemas.openxmlformats.org/officeDocument/2006/relationships/image" Target="../media/image40.pict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0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143375" y="0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da-DK"/>
          </a:p>
        </p:txBody>
      </p:sp>
      <p:sp>
        <p:nvSpPr>
          <p:cNvPr id="2150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257300" y="720725"/>
            <a:ext cx="4800600" cy="36004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</p:spPr>
      </p:sp>
      <p:sp>
        <p:nvSpPr>
          <p:cNvPr id="2150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731838" y="4560888"/>
            <a:ext cx="5851525" cy="43195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2151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da-DK"/>
          </a:p>
        </p:txBody>
      </p:sp>
      <p:sp>
        <p:nvSpPr>
          <p:cNvPr id="2151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143375" y="9120188"/>
            <a:ext cx="3170238" cy="4794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186D1ADC-26B8-E543-BBE5-C8FBE09B11D5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-110" charset="0"/>
        <a:ea typeface="ＭＳ Ｐゴシック" pitchFamily="-110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42890BD-22F7-1948-BFDD-4BDEC31E4683}" type="slidenum">
              <a:rPr lang="da-DK"/>
              <a:pPr/>
              <a:t>1</a:t>
            </a:fld>
            <a:endParaRPr lang="da-DK"/>
          </a:p>
        </p:txBody>
      </p:sp>
      <p:sp>
        <p:nvSpPr>
          <p:cNvPr id="2560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I will mainly talk about model-based approaches today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19</a:t>
            </a:fld>
            <a:endParaRPr lang="da-DK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20</a:t>
            </a:fld>
            <a:endParaRPr lang="da-DK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Quite simply histograms of gradient</a:t>
            </a:r>
            <a:r>
              <a:rPr lang="en-US" baseline="0" dirty="0" smtClean="0"/>
              <a:t> orientations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21</a:t>
            </a:fld>
            <a:endParaRPr lang="da-DK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From these visual observations</a:t>
            </a:r>
            <a:r>
              <a:rPr lang="en-US" baseline="0" dirty="0" smtClean="0"/>
              <a:t> we would like to infer the 3D pose of the subject in the video sequence.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23</a:t>
            </a:fld>
            <a:endParaRPr lang="da-DK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baseline="0" dirty="0" smtClean="0"/>
              <a:t>Joints have different degrees of freedom: Elbow joint has 1 </a:t>
            </a:r>
            <a:r>
              <a:rPr lang="en-US" baseline="0" dirty="0" err="1" smtClean="0"/>
              <a:t>dof</a:t>
            </a:r>
            <a:r>
              <a:rPr lang="en-US" baseline="0" dirty="0" smtClean="0"/>
              <a:t>, shoulder has 2 </a:t>
            </a:r>
            <a:r>
              <a:rPr lang="en-US" baseline="0" dirty="0" err="1" smtClean="0"/>
              <a:t>dof</a:t>
            </a:r>
            <a:r>
              <a:rPr lang="en-US" baseline="0" dirty="0" smtClean="0"/>
              <a:t>, etc. Normal full body degrees of freedom D is approx. 30 – 80.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Geometric shapes are used in observation model, and is not really important for us today.</a:t>
            </a:r>
          </a:p>
          <a:p>
            <a:endParaRPr lang="en-US" baseline="0" dirty="0" smtClean="0"/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Other representations</a:t>
            </a:r>
            <a:r>
              <a:rPr lang="en-US" baseline="0" dirty="0" smtClean="0"/>
              <a:t> are possible, but this will do today.</a:t>
            </a:r>
          </a:p>
          <a:p>
            <a:r>
              <a:rPr lang="en-US" baseline="0" dirty="0" smtClean="0"/>
              <a:t>Explain what is meant by end-</a:t>
            </a:r>
            <a:r>
              <a:rPr lang="en-US" baseline="0" dirty="0" err="1" smtClean="0"/>
              <a:t>effector</a:t>
            </a:r>
            <a:r>
              <a:rPr lang="en-US" baseline="0" dirty="0" smtClean="0"/>
              <a:t>: E.g. Hands, feeds, head.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25</a:t>
            </a:fld>
            <a:endParaRPr lang="da-DK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28</a:t>
            </a:fld>
            <a:endParaRPr lang="da-DK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Bent your elbow too much and it will break!</a:t>
            </a:r>
          </a:p>
          <a:p>
            <a:endParaRPr lang="en-US" dirty="0" smtClean="0"/>
          </a:p>
          <a:p>
            <a:r>
              <a:rPr lang="en-US" dirty="0" smtClean="0"/>
              <a:t>We are not able to move at the speed of light, so we might want to put some limits on angular velocity and acceleration.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29</a:t>
            </a:fld>
            <a:endParaRPr lang="da-DK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Recap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30</a:t>
            </a:fld>
            <a:endParaRPr lang="da-DK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E.g. D=50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31</a:t>
            </a:fld>
            <a:endParaRPr lang="da-DK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At every time instance our model is in some state / configuration</a:t>
            </a:r>
          </a:p>
          <a:p>
            <a:endParaRPr lang="en-US" dirty="0" smtClean="0"/>
          </a:p>
          <a:p>
            <a:r>
              <a:rPr lang="en-US" dirty="0" smtClean="0"/>
              <a:t>Or</a:t>
            </a:r>
            <a:r>
              <a:rPr lang="en-US" baseline="0" dirty="0" smtClean="0"/>
              <a:t> rather we want to include uncertainty so we model the probability of being in a certain configuration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Uncertainty e.g. due to ambiguities.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32</a:t>
            </a:fld>
            <a:endParaRPr lang="da-DK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Also known as “motion</a:t>
            </a:r>
            <a:r>
              <a:rPr lang="en-US" baseline="0" dirty="0" smtClean="0"/>
              <a:t> capture”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Marker-based used by Hollywood.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Today I</a:t>
            </a:r>
            <a:r>
              <a:rPr lang="en-US" baseline="0" dirty="0" smtClean="0"/>
              <a:t> will focus only on 3D marker-less visual tracking.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</a:t>
            </a:fld>
            <a:endParaRPr lang="da-DK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 need to model</a:t>
            </a:r>
            <a:r>
              <a:rPr lang="en-US" baseline="0" dirty="0" smtClean="0"/>
              <a:t> and learn / estimate these distributions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34</a:t>
            </a:fld>
            <a:endParaRPr lang="da-DK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Lets extend the</a:t>
            </a:r>
            <a:r>
              <a:rPr lang="en-US" baseline="0" dirty="0" smtClean="0"/>
              <a:t> model with observations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36</a:t>
            </a:fld>
            <a:endParaRPr lang="da-DK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38</a:t>
            </a:fld>
            <a:endParaRPr lang="da-DK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Concrete example</a:t>
            </a:r>
            <a:r>
              <a:rPr lang="en-US" baseline="0" dirty="0" smtClean="0"/>
              <a:t> of H:</a:t>
            </a:r>
          </a:p>
          <a:p>
            <a:r>
              <a:rPr lang="en-US" dirty="0" smtClean="0"/>
              <a:t>Capsule</a:t>
            </a:r>
            <a:r>
              <a:rPr lang="en-US" baseline="0" dirty="0" smtClean="0"/>
              <a:t> = cylinder capped by hemispheres</a:t>
            </a:r>
          </a:p>
          <a:p>
            <a:endParaRPr lang="en-US" dirty="0" smtClean="0"/>
          </a:p>
          <a:p>
            <a:r>
              <a:rPr lang="en-US" dirty="0" smtClean="0"/>
              <a:t>Assume independence of stereo</a:t>
            </a:r>
            <a:r>
              <a:rPr lang="en-US" baseline="0" dirty="0" smtClean="0"/>
              <a:t> points and measure distance to capsule surface.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Shortest distance to skin and robust to outliers.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39</a:t>
            </a:fld>
            <a:endParaRPr lang="da-DK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Joint</a:t>
            </a:r>
            <a:r>
              <a:rPr lang="en-US" baseline="0" dirty="0" smtClean="0"/>
              <a:t> distribution – this is just an application of the product rule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40</a:t>
            </a:fld>
            <a:endParaRPr lang="da-DK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Anvender</a:t>
            </a:r>
            <a:r>
              <a:rPr lang="en-US" baseline="0" dirty="0" smtClean="0"/>
              <a:t> I </a:t>
            </a:r>
            <a:r>
              <a:rPr lang="en-US" baseline="0" dirty="0" err="1" smtClean="0"/>
              <a:t>størrelsesordnen</a:t>
            </a:r>
            <a:r>
              <a:rPr lang="en-US" baseline="0" dirty="0" smtClean="0"/>
              <a:t> 100 </a:t>
            </a:r>
            <a:r>
              <a:rPr lang="en-US" baseline="0" dirty="0" err="1" smtClean="0"/>
              <a:t>partikler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43</a:t>
            </a:fld>
            <a:endParaRPr lang="da-DK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NOTICE</a:t>
            </a:r>
            <a:r>
              <a:rPr lang="en-US" baseline="0" dirty="0" smtClean="0"/>
              <a:t> how the amount of particles has a huge impact on the tracking quality.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44</a:t>
            </a:fld>
            <a:endParaRPr lang="da-DK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This is the methods used by Microsoft in their X-Box 360 and MS Windows </a:t>
            </a:r>
            <a:r>
              <a:rPr lang="en-US" dirty="0" err="1" smtClean="0"/>
              <a:t>kinect</a:t>
            </a:r>
            <a:r>
              <a:rPr lang="en-US" dirty="0" smtClean="0"/>
              <a:t> tracker:</a:t>
            </a:r>
          </a:p>
          <a:p>
            <a:endParaRPr lang="en-US" dirty="0" smtClean="0"/>
          </a:p>
          <a:p>
            <a:r>
              <a:rPr lang="en-US" dirty="0" smtClean="0"/>
              <a:t>For</a:t>
            </a:r>
            <a:r>
              <a:rPr lang="en-US" baseline="0" dirty="0" smtClean="0"/>
              <a:t> each depth pixel predict which part it belongs to (pixel classification (random forest of decision trees) / part distribution estimation – color is the most likely part)</a:t>
            </a:r>
            <a:br>
              <a:rPr lang="en-US" baseline="0" dirty="0" smtClean="0"/>
            </a:br>
            <a:r>
              <a:rPr lang="en-US" baseline="0" dirty="0" smtClean="0"/>
              <a:t>Based on this part distribution predict joint 3D locations (for each part corresponding to a joint perform a local search for the mode of the part distribution using </a:t>
            </a:r>
            <a:r>
              <a:rPr lang="en-US" baseline="0" dirty="0" err="1" smtClean="0"/>
              <a:t>MeanShift</a:t>
            </a:r>
            <a:r>
              <a:rPr lang="en-US" baseline="0" dirty="0" smtClean="0"/>
              <a:t>)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This method requires a lot of training data (millions of examples of different body sizes and poses)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45</a:t>
            </a:fld>
            <a:endParaRPr lang="da-DK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Additional material:</a:t>
            </a:r>
            <a:r>
              <a:rPr lang="en-US" baseline="0" dirty="0" smtClean="0"/>
              <a:t> I recommend this paper – it’s a classic and many filtering methods are based on this.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47</a:t>
            </a:fld>
            <a:endParaRPr lang="da-DK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Notice that she wears markers strategically</a:t>
            </a:r>
            <a:r>
              <a:rPr lang="en-US" baseline="0" dirty="0" smtClean="0"/>
              <a:t> placed on her body.</a:t>
            </a:r>
          </a:p>
          <a:p>
            <a:endParaRPr lang="en-US" baseline="0" dirty="0" smtClean="0"/>
          </a:p>
          <a:p>
            <a:r>
              <a:rPr lang="en-US" baseline="0" dirty="0" smtClean="0"/>
              <a:t>The two videos are not synchronized.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4</a:t>
            </a:fld>
            <a:endParaRPr lang="da-DK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We</a:t>
            </a:r>
            <a:r>
              <a:rPr lang="en-US" baseline="0" dirty="0" smtClean="0"/>
              <a:t> want to estimate joint positions or joint angle configuration from video without markers.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6</a:t>
            </a:fld>
            <a:endParaRPr lang="da-DK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8</a:t>
            </a:fld>
            <a:endParaRPr lang="da-DK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MS </a:t>
            </a:r>
            <a:r>
              <a:rPr lang="en-US" dirty="0" err="1" smtClean="0"/>
              <a:t>kinect</a:t>
            </a:r>
            <a:r>
              <a:rPr lang="en-US" dirty="0" smtClean="0"/>
              <a:t> is an active stereo camera.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9</a:t>
            </a:fld>
            <a:endParaRPr lang="da-DK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Biomechanical</a:t>
            </a:r>
            <a:r>
              <a:rPr lang="en-US" baseline="0" dirty="0" smtClean="0"/>
              <a:t> modeling: As a measurement tool. Collect empirical evidence useful in improving human motion models.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11</a:t>
            </a:fld>
            <a:endParaRPr lang="da-DK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17</a:t>
            </a:fld>
            <a:endParaRPr lang="da-DK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The video sequences can be from one or more cameras / views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86D1ADC-26B8-E543-BBE5-C8FBE09B11D5}" type="slidenum">
              <a:rPr lang="da-DK" smtClean="0"/>
              <a:pPr/>
              <a:t>18</a:t>
            </a:fld>
            <a:endParaRPr lang="da-DK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da-DK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E7717FE8-7A79-9441-B885-DAFE9F64A15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A042D13F-2D33-D746-B33E-1CB852EE7CFB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166ABE68-969B-554F-BF15-E18EFD61081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5E19C6D-1D33-0D48-8FE2-86E09EECD1BF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52BE9911-578A-2C43-A7CF-1B920F10384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71708D7-0C95-4F49-8676-E92455858B20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7C7A43A-1FB9-8546-B3D9-7A9CAE90F0E8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295A152-6316-B243-8578-FC54078D0A62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3109126-001D-C640-A5EA-46E5DACE06F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Click to edit Master text styles</a:t>
            </a:r>
          </a:p>
          <a:p>
            <a:pPr lvl="1"/>
            <a:r>
              <a:rPr lang="da-DK" smtClean="0"/>
              <a:t>Second level</a:t>
            </a:r>
          </a:p>
          <a:p>
            <a:pPr lvl="2"/>
            <a:r>
              <a:rPr lang="da-DK" smtClean="0"/>
              <a:t>Third level</a:t>
            </a:r>
          </a:p>
          <a:p>
            <a:pPr lvl="3"/>
            <a:r>
              <a:rPr lang="da-DK" smtClean="0"/>
              <a:t>Fourth level</a:t>
            </a:r>
          </a:p>
          <a:p>
            <a:pPr lvl="4"/>
            <a:r>
              <a:rPr lang="da-DK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3995048-7DDE-6C42-A3FF-79E365FDB8D4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da-DK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da-DK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da-DK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0D2EA658-EF1E-114C-9E09-8B5621CAA597}" type="slidenum">
              <a:rPr lang="da-DK"/>
              <a:pPr/>
              <a:t>‹#›</a:t>
            </a:fld>
            <a:endParaRPr lang="da-DK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9" name="Picture 75" descr="nat-logo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7620000" y="152400"/>
            <a:ext cx="1866900" cy="1479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63" name="Freeform 139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5760" y="0"/>
                </a:lnTo>
                <a:lnTo>
                  <a:pt x="0" y="0"/>
                </a:lnTo>
                <a:close/>
              </a:path>
            </a:pathLst>
          </a:custGeom>
          <a:solidFill>
            <a:srgbClr val="335E36"/>
          </a:solidFill>
          <a:ln w="9525">
            <a:noFill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4" name="Freeform 200"/>
          <p:cNvSpPr>
            <a:spLocks/>
          </p:cNvSpPr>
          <p:nvPr/>
        </p:nvSpPr>
        <p:spPr bwMode="auto">
          <a:xfrm>
            <a:off x="0" y="1504950"/>
            <a:ext cx="9144000" cy="1588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0"/>
              </a:cxn>
              <a:cxn ang="0">
                <a:pos x="5760" y="0"/>
              </a:cxn>
              <a:cxn ang="0">
                <a:pos x="5760" y="0"/>
              </a:cxn>
              <a:cxn ang="0">
                <a:pos x="0" y="0"/>
              </a:cxn>
              <a:cxn ang="0">
                <a:pos x="0" y="0"/>
              </a:cxn>
            </a:cxnLst>
            <a:rect l="0" t="0" r="r" b="b"/>
            <a:pathLst>
              <a:path w="5760">
                <a:moveTo>
                  <a:pt x="0" y="0"/>
                </a:moveTo>
                <a:lnTo>
                  <a:pt x="0" y="0"/>
                </a:lnTo>
                <a:lnTo>
                  <a:pt x="5760" y="0"/>
                </a:lnTo>
                <a:lnTo>
                  <a:pt x="5760" y="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B5A3A"/>
          </a:solidFill>
          <a:ln w="17463">
            <a:solidFill>
              <a:srgbClr val="0B5A3A"/>
            </a:solidFill>
            <a:prstDash val="solid"/>
            <a:round/>
            <a:headEnd/>
            <a:tailEnd/>
          </a:ln>
        </p:spPr>
        <p:txBody>
          <a:bodyPr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a-DK"/>
              <a:t>Click to edit Master text styles</a:t>
            </a:r>
          </a:p>
          <a:p>
            <a:pPr lvl="1"/>
            <a:r>
              <a:rPr lang="da-DK"/>
              <a:t>Second level</a:t>
            </a:r>
          </a:p>
          <a:p>
            <a:pPr lvl="2"/>
            <a:r>
              <a:rPr lang="da-DK"/>
              <a:t>Third level</a:t>
            </a:r>
          </a:p>
          <a:p>
            <a:pPr lvl="3"/>
            <a:r>
              <a:rPr lang="da-DK"/>
              <a:t>Fourth level</a:t>
            </a:r>
          </a:p>
          <a:p>
            <a:pPr lvl="4"/>
            <a:r>
              <a:rPr lang="da-DK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endParaRPr lang="da-DK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endParaRPr lang="da-DK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/>
            </a:lvl1pPr>
          </a:lstStyle>
          <a:p>
            <a:fld id="{E8715A2A-EDA6-5A44-B7D8-5B52F52D8336}" type="slidenum">
              <a:rPr lang="da-DK"/>
              <a:pPr/>
              <a:t>‹#›</a:t>
            </a:fld>
            <a:endParaRPr lang="da-DK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2pPr>
      <a:lvl3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3pPr>
      <a:lvl4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4pPr>
      <a:lvl5pPr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400" b="1">
          <a:solidFill>
            <a:schemeClr val="tx2"/>
          </a:solidFill>
          <a:latin typeface="Arial" pitchFamily="-110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000">
          <a:solidFill>
            <a:schemeClr val="tx1"/>
          </a:solidFill>
          <a:latin typeface="+mn-lt"/>
          <a:ea typeface="ＭＳ Ｐゴシック" pitchFamily="-110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ＭＳ Ｐゴシック" pitchFamily="-110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ＭＳ Ｐゴシック" pitchFamily="-110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Relationship Id="rId3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Volumes/Home/kimstp/Desktop/DIKU%20HUMIM%20dataset/Results/pelvis1_021209_4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4" Type="http://schemas.openxmlformats.org/officeDocument/2006/relationships/image" Target="../media/image19.png"/><Relationship Id="rId5" Type="http://schemas.openxmlformats.org/officeDocument/2006/relationships/oleObject" Target="../embeddings/Microsoft_Equation1.bin"/><Relationship Id="rId6" Type="http://schemas.openxmlformats.org/officeDocument/2006/relationships/oleObject" Target="../embeddings/Microsoft_Equation2.bin"/><Relationship Id="rId7" Type="http://schemas.openxmlformats.org/officeDocument/2006/relationships/oleObject" Target="../embeddings/Microsoft_Equation3.bin"/><Relationship Id="rId8" Type="http://schemas.openxmlformats.org/officeDocument/2006/relationships/oleObject" Target="../embeddings/Microsoft_Equation4.bin"/><Relationship Id="rId1" Type="http://schemas.openxmlformats.org/officeDocument/2006/relationships/vmlDrawing" Target="../drawings/vmlDrawing1.vml"/><Relationship Id="rId2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4" Type="http://schemas.openxmlformats.org/officeDocument/2006/relationships/image" Target="../media/image20.png"/><Relationship Id="rId1" Type="http://schemas.openxmlformats.org/officeDocument/2006/relationships/video" Target="file://localhost/Volumes/Home/kimstp/Desktop/DIKU%20HUMIM%20dataset/Results/result2.mp4" TargetMode="External"/><Relationship Id="rId2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1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5" Type="http://schemas.openxmlformats.org/officeDocument/2006/relationships/image" Target="../media/image24.jpeg"/><Relationship Id="rId6" Type="http://schemas.openxmlformats.org/officeDocument/2006/relationships/image" Target="../media/image25.png"/><Relationship Id="rId7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4" Type="http://schemas.openxmlformats.org/officeDocument/2006/relationships/image" Target="../media/image28.pdf"/><Relationship Id="rId5" Type="http://schemas.openxmlformats.org/officeDocument/2006/relationships/image" Target="../media/image29.png"/><Relationship Id="rId6" Type="http://schemas.openxmlformats.org/officeDocument/2006/relationships/oleObject" Target="../embeddings/Microsoft_Equation5.bin"/><Relationship Id="rId7" Type="http://schemas.openxmlformats.org/officeDocument/2006/relationships/image" Target="../media/image30.pdf"/><Relationship Id="rId8" Type="http://schemas.openxmlformats.org/officeDocument/2006/relationships/image" Target="../media/image31.png"/><Relationship Id="rId1" Type="http://schemas.openxmlformats.org/officeDocument/2006/relationships/vmlDrawing" Target="../drawings/vmlDrawing2.vml"/><Relationship Id="rId2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4" Type="http://schemas.openxmlformats.org/officeDocument/2006/relationships/image" Target="../media/image33.png"/><Relationship Id="rId1" Type="http://schemas.openxmlformats.org/officeDocument/2006/relationships/video" Target="file://localhost/Volumes/Home/kimstp/Desktop/DIKU%20HUMIM%20dataset/Results/touch_toes2_160511_2_1.mp4" TargetMode="External"/><Relationship Id="rId2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4" Type="http://schemas.openxmlformats.org/officeDocument/2006/relationships/image" Target="../media/image19.png"/><Relationship Id="rId5" Type="http://schemas.openxmlformats.org/officeDocument/2006/relationships/oleObject" Target="../embeddings/Microsoft_Equation6.bin"/><Relationship Id="rId6" Type="http://schemas.openxmlformats.org/officeDocument/2006/relationships/oleObject" Target="../embeddings/Microsoft_Equation7.bin"/><Relationship Id="rId7" Type="http://schemas.openxmlformats.org/officeDocument/2006/relationships/oleObject" Target="../embeddings/Microsoft_Equation8.bin"/><Relationship Id="rId8" Type="http://schemas.openxmlformats.org/officeDocument/2006/relationships/oleObject" Target="../embeddings/Microsoft_Equation9.bin"/><Relationship Id="rId1" Type="http://schemas.openxmlformats.org/officeDocument/2006/relationships/vmlDrawing" Target="../drawings/vmlDrawing3.vml"/><Relationship Id="rId2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4" Type="http://schemas.openxmlformats.org/officeDocument/2006/relationships/oleObject" Target="../embeddings/Microsoft_Equation10.bin"/><Relationship Id="rId5" Type="http://schemas.openxmlformats.org/officeDocument/2006/relationships/image" Target="../media/image36.png"/><Relationship Id="rId6" Type="http://schemas.openxmlformats.org/officeDocument/2006/relationships/image" Target="../media/image37.pdf"/><Relationship Id="rId7" Type="http://schemas.openxmlformats.org/officeDocument/2006/relationships/image" Target="../media/image38.png"/><Relationship Id="rId8" Type="http://schemas.openxmlformats.org/officeDocument/2006/relationships/oleObject" Target="../embeddings/Microsoft_Equation11.bin"/><Relationship Id="rId1" Type="http://schemas.openxmlformats.org/officeDocument/2006/relationships/vmlDrawing" Target="../drawings/vmlDrawing4.vml"/><Relationship Id="rId2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4" Type="http://schemas.openxmlformats.org/officeDocument/2006/relationships/image" Target="../media/image44.png"/><Relationship Id="rId5" Type="http://schemas.openxmlformats.org/officeDocument/2006/relationships/oleObject" Target="../embeddings/Microsoft_Equation12.bin"/><Relationship Id="rId6" Type="http://schemas.openxmlformats.org/officeDocument/2006/relationships/oleObject" Target="../embeddings/Microsoft_Equation13.bin"/><Relationship Id="rId7" Type="http://schemas.openxmlformats.org/officeDocument/2006/relationships/oleObject" Target="../embeddings/Microsoft_Equation14.bin"/><Relationship Id="rId8" Type="http://schemas.openxmlformats.org/officeDocument/2006/relationships/oleObject" Target="../embeddings/Microsoft_Equation15.bin"/><Relationship Id="rId9" Type="http://schemas.openxmlformats.org/officeDocument/2006/relationships/oleObject" Target="../embeddings/Microsoft_Equation16.bin"/><Relationship Id="rId1" Type="http://schemas.openxmlformats.org/officeDocument/2006/relationships/vmlDrawing" Target="../drawings/vmlDrawing5.vml"/><Relationship Id="rId2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oleObject" Target="../embeddings/Microsoft_Equation17.bin"/><Relationship Id="rId5" Type="http://schemas.openxmlformats.org/officeDocument/2006/relationships/oleObject" Target="../embeddings/Microsoft_Equation18.bin"/><Relationship Id="rId6" Type="http://schemas.openxmlformats.org/officeDocument/2006/relationships/oleObject" Target="../embeddings/Microsoft_Equation19.bin"/><Relationship Id="rId7" Type="http://schemas.openxmlformats.org/officeDocument/2006/relationships/oleObject" Target="../embeddings/Microsoft_Equation20.bin"/><Relationship Id="rId8" Type="http://schemas.openxmlformats.org/officeDocument/2006/relationships/oleObject" Target="../embeddings/Microsoft_Equation21.bin"/><Relationship Id="rId1" Type="http://schemas.openxmlformats.org/officeDocument/2006/relationships/vmlDrawing" Target="../drawings/vmlDrawing6.vml"/><Relationship Id="rId2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28.bin"/><Relationship Id="rId12" Type="http://schemas.openxmlformats.org/officeDocument/2006/relationships/oleObject" Target="../embeddings/Microsoft_Equation29.bin"/><Relationship Id="rId13" Type="http://schemas.openxmlformats.org/officeDocument/2006/relationships/oleObject" Target="../embeddings/Microsoft_Equation30.bin"/><Relationship Id="rId14" Type="http://schemas.openxmlformats.org/officeDocument/2006/relationships/oleObject" Target="../embeddings/Microsoft_Equation31.bin"/><Relationship Id="rId1" Type="http://schemas.openxmlformats.org/officeDocument/2006/relationships/vmlDrawing" Target="../drawings/vmlDrawing7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0.xml"/><Relationship Id="rId4" Type="http://schemas.openxmlformats.org/officeDocument/2006/relationships/image" Target="../media/image44.png"/><Relationship Id="rId5" Type="http://schemas.openxmlformats.org/officeDocument/2006/relationships/oleObject" Target="../embeddings/Microsoft_Equation22.bin"/><Relationship Id="rId6" Type="http://schemas.openxmlformats.org/officeDocument/2006/relationships/oleObject" Target="../embeddings/Microsoft_Equation23.bin"/><Relationship Id="rId7" Type="http://schemas.openxmlformats.org/officeDocument/2006/relationships/oleObject" Target="../embeddings/Microsoft_Equation24.bin"/><Relationship Id="rId8" Type="http://schemas.openxmlformats.org/officeDocument/2006/relationships/oleObject" Target="../embeddings/Microsoft_Equation25.bin"/><Relationship Id="rId9" Type="http://schemas.openxmlformats.org/officeDocument/2006/relationships/oleObject" Target="../embeddings/Microsoft_Equation26.bin"/><Relationship Id="rId10" Type="http://schemas.openxmlformats.org/officeDocument/2006/relationships/oleObject" Target="../embeddings/Microsoft_Equation27.bin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4" Type="http://schemas.openxmlformats.org/officeDocument/2006/relationships/oleObject" Target="../embeddings/Microsoft_Equation32.bin"/><Relationship Id="rId5" Type="http://schemas.openxmlformats.org/officeDocument/2006/relationships/oleObject" Target="../embeddings/Microsoft_Equation33.bin"/><Relationship Id="rId6" Type="http://schemas.openxmlformats.org/officeDocument/2006/relationships/oleObject" Target="../embeddings/Microsoft_Equation34.bin"/><Relationship Id="rId7" Type="http://schemas.openxmlformats.org/officeDocument/2006/relationships/oleObject" Target="../embeddings/Microsoft_Equation35.bin"/><Relationship Id="rId8" Type="http://schemas.openxmlformats.org/officeDocument/2006/relationships/oleObject" Target="../embeddings/Microsoft_Equation36.bin"/><Relationship Id="rId1" Type="http://schemas.openxmlformats.org/officeDocument/2006/relationships/vmlDrawing" Target="../drawings/vmlDrawing8.vml"/><Relationship Id="rId2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43.bin"/><Relationship Id="rId12" Type="http://schemas.openxmlformats.org/officeDocument/2006/relationships/oleObject" Target="../embeddings/Microsoft_Equation44.bin"/><Relationship Id="rId1" Type="http://schemas.openxmlformats.org/officeDocument/2006/relationships/vmlDrawing" Target="../drawings/vmlDrawing9.vml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21.xml"/><Relationship Id="rId4" Type="http://schemas.openxmlformats.org/officeDocument/2006/relationships/image" Target="../media/image57.png"/><Relationship Id="rId5" Type="http://schemas.openxmlformats.org/officeDocument/2006/relationships/oleObject" Target="../embeddings/Microsoft_Equation37.bin"/><Relationship Id="rId6" Type="http://schemas.openxmlformats.org/officeDocument/2006/relationships/oleObject" Target="../embeddings/Microsoft_Equation38.bin"/><Relationship Id="rId7" Type="http://schemas.openxmlformats.org/officeDocument/2006/relationships/oleObject" Target="../embeddings/Microsoft_Equation39.bin"/><Relationship Id="rId8" Type="http://schemas.openxmlformats.org/officeDocument/2006/relationships/oleObject" Target="../embeddings/Microsoft_Equation40.bin"/><Relationship Id="rId9" Type="http://schemas.openxmlformats.org/officeDocument/2006/relationships/oleObject" Target="../embeddings/Microsoft_Equation41.bin"/><Relationship Id="rId10" Type="http://schemas.openxmlformats.org/officeDocument/2006/relationships/oleObject" Target="../embeddings/Microsoft_Equation42.bin"/></Relationships>
</file>

<file path=ppt/slides/_rels/slide37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52.bin"/><Relationship Id="rId12" Type="http://schemas.openxmlformats.org/officeDocument/2006/relationships/oleObject" Target="../embeddings/Microsoft_Equation53.bin"/><Relationship Id="rId13" Type="http://schemas.openxmlformats.org/officeDocument/2006/relationships/oleObject" Target="../embeddings/Microsoft_Equation54.bin"/><Relationship Id="rId14" Type="http://schemas.openxmlformats.org/officeDocument/2006/relationships/oleObject" Target="../embeddings/Microsoft_Equation55.bin"/><Relationship Id="rId15" Type="http://schemas.openxmlformats.org/officeDocument/2006/relationships/oleObject" Target="../embeddings/Microsoft_Equation56.bin"/><Relationship Id="rId1" Type="http://schemas.openxmlformats.org/officeDocument/2006/relationships/vmlDrawing" Target="../drawings/vmlDrawing10.vm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6.png"/><Relationship Id="rId4" Type="http://schemas.openxmlformats.org/officeDocument/2006/relationships/oleObject" Target="../embeddings/Microsoft_Equation45.bin"/><Relationship Id="rId5" Type="http://schemas.openxmlformats.org/officeDocument/2006/relationships/oleObject" Target="../embeddings/Microsoft_Equation46.bin"/><Relationship Id="rId6" Type="http://schemas.openxmlformats.org/officeDocument/2006/relationships/oleObject" Target="../embeddings/Microsoft_Equation47.bin"/><Relationship Id="rId7" Type="http://schemas.openxmlformats.org/officeDocument/2006/relationships/oleObject" Target="../embeddings/Microsoft_Equation48.bin"/><Relationship Id="rId8" Type="http://schemas.openxmlformats.org/officeDocument/2006/relationships/oleObject" Target="../embeddings/Microsoft_Equation49.bin"/><Relationship Id="rId9" Type="http://schemas.openxmlformats.org/officeDocument/2006/relationships/oleObject" Target="../embeddings/Microsoft_Equation50.bin"/><Relationship Id="rId10" Type="http://schemas.openxmlformats.org/officeDocument/2006/relationships/oleObject" Target="../embeddings/Microsoft_Equation51.bin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4" Type="http://schemas.openxmlformats.org/officeDocument/2006/relationships/image" Target="../media/image68.png"/><Relationship Id="rId5" Type="http://schemas.openxmlformats.org/officeDocument/2006/relationships/oleObject" Target="../embeddings/Microsoft_Equation57.bin"/><Relationship Id="rId6" Type="http://schemas.openxmlformats.org/officeDocument/2006/relationships/oleObject" Target="../embeddings/Microsoft_Equation58.bin"/><Relationship Id="rId7" Type="http://schemas.openxmlformats.org/officeDocument/2006/relationships/oleObject" Target="../embeddings/Microsoft_Equation59.bin"/><Relationship Id="rId1" Type="http://schemas.openxmlformats.org/officeDocument/2006/relationships/vmlDrawing" Target="../drawings/vmlDrawing11.vml"/><Relationship Id="rId2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4" Type="http://schemas.openxmlformats.org/officeDocument/2006/relationships/image" Target="../media/image23.png"/><Relationship Id="rId5" Type="http://schemas.openxmlformats.org/officeDocument/2006/relationships/image" Target="../media/image73.pdf"/><Relationship Id="rId6" Type="http://schemas.openxmlformats.org/officeDocument/2006/relationships/image" Target="../media/image74.png"/><Relationship Id="rId7" Type="http://schemas.openxmlformats.org/officeDocument/2006/relationships/oleObject" Target="../embeddings/Microsoft_Equation60.bin"/><Relationship Id="rId8" Type="http://schemas.openxmlformats.org/officeDocument/2006/relationships/oleObject" Target="../embeddings/Microsoft_Equation61.bin"/><Relationship Id="rId9" Type="http://schemas.openxmlformats.org/officeDocument/2006/relationships/oleObject" Target="../embeddings/Microsoft_Equation62.bin"/><Relationship Id="rId10" Type="http://schemas.openxmlformats.org/officeDocument/2006/relationships/oleObject" Target="../embeddings/Microsoft_Equation63.bin"/><Relationship Id="rId1" Type="http://schemas.openxmlformats.org/officeDocument/2006/relationships/vmlDrawing" Target="../drawings/vmlDrawing12.vml"/><Relationship Id="rId2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notesSlide" Target="../notesSlides/notesSlide3.xml"/><Relationship Id="rId5" Type="http://schemas.openxmlformats.org/officeDocument/2006/relationships/image" Target="../media/image2.png"/><Relationship Id="rId6" Type="http://schemas.openxmlformats.org/officeDocument/2006/relationships/image" Target="../media/image3.png"/><Relationship Id="rId1" Type="http://schemas.openxmlformats.org/officeDocument/2006/relationships/video" Target="file://localhost/Volumes/Home/kimstp/Documents/HUMIM/presentations/Hven_Kim_2009/CMU_05_06.mpg" TargetMode="External"/><Relationship Id="rId2" Type="http://schemas.openxmlformats.org/officeDocument/2006/relationships/video" Target="file://localhost/Volumes/Home/kimstp/Documents/HUMIM/presentations/Hven_Kim_2009/CMU_ani_05_06.avi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4" Type="http://schemas.openxmlformats.org/officeDocument/2006/relationships/image" Target="../media/image79.png"/><Relationship Id="rId5" Type="http://schemas.openxmlformats.org/officeDocument/2006/relationships/oleObject" Target="../embeddings/Microsoft_Equation64.bin"/><Relationship Id="rId6" Type="http://schemas.openxmlformats.org/officeDocument/2006/relationships/oleObject" Target="../embeddings/Microsoft_Equation65.bin"/><Relationship Id="rId7" Type="http://schemas.openxmlformats.org/officeDocument/2006/relationships/oleObject" Target="../embeddings/Microsoft_Equation66.bin"/><Relationship Id="rId8" Type="http://schemas.openxmlformats.org/officeDocument/2006/relationships/oleObject" Target="../embeddings/Microsoft_Equation67.bin"/><Relationship Id="rId9" Type="http://schemas.openxmlformats.org/officeDocument/2006/relationships/oleObject" Target="../embeddings/Microsoft_Equation68.bin"/><Relationship Id="rId10" Type="http://schemas.openxmlformats.org/officeDocument/2006/relationships/oleObject" Target="../embeddings/Microsoft_Equation69.bin"/><Relationship Id="rId1" Type="http://schemas.openxmlformats.org/officeDocument/2006/relationships/vmlDrawing" Target="../drawings/vmlDrawing13.vml"/><Relationship Id="rId2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Microsoft_Equation70.bin"/><Relationship Id="rId4" Type="http://schemas.openxmlformats.org/officeDocument/2006/relationships/oleObject" Target="../embeddings/Microsoft_Equation71.bin"/><Relationship Id="rId5" Type="http://schemas.openxmlformats.org/officeDocument/2006/relationships/oleObject" Target="../embeddings/Microsoft_Equation72.bin"/><Relationship Id="rId1" Type="http://schemas.openxmlformats.org/officeDocument/2006/relationships/vmlDrawing" Target="../drawings/vmlDrawing14.vml"/><Relationship Id="rId2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1" Type="http://schemas.openxmlformats.org/officeDocument/2006/relationships/oleObject" Target="../embeddings/Microsoft_Equation80.bin"/><Relationship Id="rId12" Type="http://schemas.openxmlformats.org/officeDocument/2006/relationships/oleObject" Target="../embeddings/Microsoft_Equation81.bin"/><Relationship Id="rId13" Type="http://schemas.openxmlformats.org/officeDocument/2006/relationships/oleObject" Target="../embeddings/Microsoft_Equation82.bin"/><Relationship Id="rId14" Type="http://schemas.openxmlformats.org/officeDocument/2006/relationships/image" Target="../media/image92.png"/><Relationship Id="rId15" Type="http://schemas.openxmlformats.org/officeDocument/2006/relationships/oleObject" Target="../embeddings/Microsoft_Equation83.bin"/><Relationship Id="rId16" Type="http://schemas.openxmlformats.org/officeDocument/2006/relationships/oleObject" Target="../embeddings/Microsoft_Equation84.bin"/><Relationship Id="rId1" Type="http://schemas.openxmlformats.org/officeDocument/2006/relationships/vmlDrawing" Target="../drawings/vmlDrawing15.vml"/><Relationship Id="rId2" Type="http://schemas.openxmlformats.org/officeDocument/2006/relationships/slideLayout" Target="../slideLayouts/slideLayout5.xml"/><Relationship Id="rId3" Type="http://schemas.openxmlformats.org/officeDocument/2006/relationships/oleObject" Target="../embeddings/Microsoft_Equation73.bin"/><Relationship Id="rId4" Type="http://schemas.openxmlformats.org/officeDocument/2006/relationships/image" Target="../media/image91.png"/><Relationship Id="rId5" Type="http://schemas.openxmlformats.org/officeDocument/2006/relationships/oleObject" Target="../embeddings/Microsoft_Equation74.bin"/><Relationship Id="rId6" Type="http://schemas.openxmlformats.org/officeDocument/2006/relationships/oleObject" Target="../embeddings/Microsoft_Equation75.bin"/><Relationship Id="rId7" Type="http://schemas.openxmlformats.org/officeDocument/2006/relationships/oleObject" Target="../embeddings/Microsoft_Equation76.bin"/><Relationship Id="rId8" Type="http://schemas.openxmlformats.org/officeDocument/2006/relationships/oleObject" Target="../embeddings/Microsoft_Equation77.bin"/><Relationship Id="rId9" Type="http://schemas.openxmlformats.org/officeDocument/2006/relationships/oleObject" Target="../embeddings/Microsoft_Equation78.bin"/><Relationship Id="rId10" Type="http://schemas.openxmlformats.org/officeDocument/2006/relationships/oleObject" Target="../embeddings/Microsoft_Equation79.bin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4" Type="http://schemas.openxmlformats.org/officeDocument/2006/relationships/image" Target="../media/image93.png"/><Relationship Id="rId1" Type="http://schemas.openxmlformats.org/officeDocument/2006/relationships/video" Target="file://localhost/Volumes/Home/kimstp/Desktop/DIKU%20HUMIM%20dataset/Results/pelvis1_021209_4.mp4" TargetMode="External"/><Relationship Id="rId2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4" Type="http://schemas.openxmlformats.org/officeDocument/2006/relationships/image" Target="../media/image6.png"/><Relationship Id="rId1" Type="http://schemas.openxmlformats.org/officeDocument/2006/relationships/video" Target="file://localhost/Volumes/Home/kimstp/Desktop/DIKU%20HUMIM%20dataset/Results/seq1_mono.mp4" TargetMode="External"/><Relationship Id="rId2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94.tiff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Relationship Id="rId3" Type="http://schemas.openxmlformats.org/officeDocument/2006/relationships/hyperlink" Target="http://www.youtube.com/watch?v=2uDnW4AtFiE&amp;feature=player_embedded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4" Type="http://schemas.openxmlformats.org/officeDocument/2006/relationships/image" Target="../media/image5.png"/><Relationship Id="rId1" Type="http://schemas.openxmlformats.org/officeDocument/2006/relationships/video" Target="file://localhost/Volumes/Home/kimstp/Documents/HUMIM/presentations/Hven_Kim_2009/lightblue1_IK50.mp4" TargetMode="External"/><Relationship Id="rId2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video" Target="file://localhost/Volumes/Home/kimstp/Desktop/DIKU%20HUMIM%20dataset/Results/seq1_mono.mp4" TargetMode="External"/><Relationship Id="rId2" Type="http://schemas.openxmlformats.org/officeDocument/2006/relationships/slideLayout" Target="../slideLayouts/slideLayout2.xml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4" Type="http://schemas.openxmlformats.org/officeDocument/2006/relationships/hyperlink" Target="http://www.youtube.com/watch?v=g_txF7iETX0" TargetMode="External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n-US" sz="2800" dirty="0" smtClean="0"/>
              <a:t>Tracking II: Visual human motion tracking</a:t>
            </a:r>
            <a:endParaRPr lang="en-US" sz="2800" dirty="0"/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r>
              <a:rPr lang="da-DK" sz="1800" dirty="0"/>
              <a:t>Kim Steenstrup </a:t>
            </a:r>
            <a:r>
              <a:rPr lang="da-DK" sz="1800" dirty="0" smtClean="0"/>
              <a:t>Pedersen</a:t>
            </a:r>
            <a:endParaRPr lang="da-DK" sz="1800" dirty="0"/>
          </a:p>
        </p:txBody>
      </p:sp>
      <p:sp>
        <p:nvSpPr>
          <p:cNvPr id="2053" name="Text Box 5"/>
          <p:cNvSpPr txBox="1">
            <a:spLocks noChangeArrowheads="1"/>
          </p:cNvSpPr>
          <p:nvPr/>
        </p:nvSpPr>
        <p:spPr bwMode="auto">
          <a:xfrm>
            <a:off x="611188" y="476250"/>
            <a:ext cx="6769100" cy="825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pPr>
              <a:spcBef>
                <a:spcPct val="50000"/>
              </a:spcBef>
            </a:pPr>
            <a:r>
              <a:rPr lang="en-US" sz="1600">
                <a:solidFill>
                  <a:schemeClr val="tx2"/>
                </a:solidFill>
              </a:rPr>
              <a:t>D E P A R T M E N T  O F  C O M P U T E R  S C I E N C E</a:t>
            </a:r>
            <a:br>
              <a:rPr lang="en-US" sz="1600">
                <a:solidFill>
                  <a:schemeClr val="tx2"/>
                </a:solidFill>
              </a:rPr>
            </a:br>
            <a:r>
              <a:rPr lang="en-US" sz="1600">
                <a:solidFill>
                  <a:schemeClr val="tx2"/>
                </a:solidFill>
              </a:rPr>
              <a:t>U N I V E R S I T Y   O F   C O P E N H A G E N</a:t>
            </a:r>
            <a:br>
              <a:rPr lang="en-US" sz="1600">
                <a:solidFill>
                  <a:schemeClr val="tx2"/>
                </a:solidFill>
              </a:rPr>
            </a:br>
            <a:endParaRPr lang="da-DK" sz="1600">
              <a:solidFill>
                <a:schemeClr val="tx2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dirty="0" smtClean="0"/>
              <a:t>Computer animation:</a:t>
            </a:r>
            <a:br>
              <a:rPr lang="da-DK" dirty="0" smtClean="0"/>
            </a:br>
            <a:r>
              <a:rPr lang="da-DK" dirty="0" smtClean="0"/>
              <a:t>Transfer motion from </a:t>
            </a:r>
            <a:r>
              <a:rPr lang="da-DK" dirty="0" err="1" smtClean="0"/>
              <a:t>actor</a:t>
            </a:r>
            <a:r>
              <a:rPr lang="da-DK" dirty="0" smtClean="0"/>
              <a:t> to CG </a:t>
            </a:r>
            <a:r>
              <a:rPr lang="da-DK" dirty="0" err="1" smtClean="0"/>
              <a:t>character</a:t>
            </a:r>
            <a:endParaRPr lang="da-DK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9188" y="2026356"/>
            <a:ext cx="2685590" cy="338384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4400" y="2133600"/>
            <a:ext cx="3556000" cy="29159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want to do human motion analysis?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computer interaction: Non-invasive interface technology</a:t>
            </a:r>
          </a:p>
          <a:p>
            <a:r>
              <a:rPr lang="en-US" dirty="0" smtClean="0"/>
              <a:t>Computer animation: Entertainment (movies and games), education, visualization</a:t>
            </a:r>
          </a:p>
          <a:p>
            <a:r>
              <a:rPr lang="en-US" dirty="0" smtClean="0"/>
              <a:t>Surveillance: Suspicious behavior recognition, movement patterns</a:t>
            </a:r>
          </a:p>
          <a:p>
            <a:r>
              <a:rPr lang="en-US" dirty="0" smtClean="0"/>
              <a:t>Biomechanical modeling</a:t>
            </a:r>
          </a:p>
          <a:p>
            <a:r>
              <a:rPr lang="en-US" dirty="0" smtClean="0"/>
              <a:t>Physiotherapeutic analysis: Sports performance enhancement, patient treatment enhancement</a:t>
            </a:r>
          </a:p>
          <a:p>
            <a:endParaRPr lang="en-US" dirty="0" smtClean="0"/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physiotherapy: </a:t>
            </a:r>
            <a:br>
              <a:rPr lang="en-US" dirty="0" smtClean="0"/>
            </a:br>
            <a:r>
              <a:rPr lang="en-US" dirty="0" smtClean="0"/>
              <a:t>Interactive training with feedback at home</a:t>
            </a:r>
            <a:endParaRPr lang="en-US" dirty="0"/>
          </a:p>
        </p:txBody>
      </p:sp>
      <p:pic>
        <p:nvPicPr>
          <p:cNvPr id="4" name="Content Placeholder 3" descr="rehab.png"/>
          <p:cNvPicPr>
            <a:picLocks noGrp="1" noChangeAspect="1"/>
          </p:cNvPicPr>
          <p:nvPr>
            <p:ph idx="1"/>
          </p:nvPr>
        </p:nvPicPr>
        <p:blipFill>
          <a:blip r:embed="rId2"/>
          <a:srcRect l="-18187" r="-1818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Interactive physiotherapy</a:t>
            </a:r>
            <a:r>
              <a:rPr lang="da-DK" dirty="0" smtClean="0"/>
              <a:t>: Measurements </a:t>
            </a:r>
            <a:endParaRPr lang="da-DK" dirty="0"/>
          </a:p>
        </p:txBody>
      </p:sp>
      <p:pic>
        <p:nvPicPr>
          <p:cNvPr id="4" name="pelvis1_021209_4.mp4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58600" y="1600200"/>
            <a:ext cx="6026800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for interactive physiotherapy:</a:t>
            </a:r>
            <a:br>
              <a:rPr lang="en-US" dirty="0" smtClean="0"/>
            </a:br>
            <a:r>
              <a:rPr lang="en-US" dirty="0" smtClean="0"/>
              <a:t>Measurements </a:t>
            </a:r>
            <a:endParaRPr lang="en-US" dirty="0"/>
          </a:p>
        </p:txBody>
      </p:sp>
      <p:pic>
        <p:nvPicPr>
          <p:cNvPr id="4" name="Content Placeholder 3" descr="erik_and_tracking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277" r="-627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for interactive physiotherapy:</a:t>
            </a:r>
            <a:br>
              <a:rPr lang="en-US" dirty="0" smtClean="0"/>
            </a:br>
            <a:r>
              <a:rPr lang="en-US" dirty="0" smtClean="0"/>
              <a:t>Modeling of exercise</a:t>
            </a:r>
            <a:endParaRPr lang="en-US" dirty="0"/>
          </a:p>
        </p:txBody>
      </p:sp>
      <p:pic>
        <p:nvPicPr>
          <p:cNvPr id="7" name="Content Placeholder 6" descr="erik_and_modeling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277" r="-627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Vision for interactive physiotherapy:</a:t>
            </a:r>
            <a:br>
              <a:rPr lang="en-US" dirty="0" smtClean="0"/>
            </a:br>
            <a:r>
              <a:rPr lang="en-US" dirty="0" smtClean="0"/>
              <a:t>Feedback (“lift your arms higher”)</a:t>
            </a:r>
            <a:endParaRPr lang="en-US" dirty="0"/>
          </a:p>
        </p:txBody>
      </p:sp>
      <p:pic>
        <p:nvPicPr>
          <p:cNvPr id="5" name="Content Placeholder 4" descr="erik_and_feedback.png"/>
          <p:cNvPicPr>
            <a:picLocks noGrp="1" noChangeAspect="1"/>
          </p:cNvPicPr>
          <p:nvPr>
            <p:ph idx="1"/>
          </p:nvPr>
        </p:nvPicPr>
        <p:blipFill>
          <a:blip r:embed="rId2"/>
          <a:srcRect l="-6277" r="-6277"/>
          <a:stretch>
            <a:fillRect/>
          </a:stretch>
        </p:blipFill>
        <p:spPr/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endParaRPr lang="en-US" sz="3200" dirty="0" smtClean="0"/>
          </a:p>
          <a:p>
            <a:pPr algn="ctr">
              <a:buNone/>
            </a:pPr>
            <a:r>
              <a:rPr lang="en-US" sz="3200" dirty="0" smtClean="0"/>
              <a:t>Demo</a:t>
            </a:r>
            <a:endParaRPr 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we want to do</a:t>
            </a:r>
            <a:br>
              <a:rPr lang="en-US" dirty="0" smtClean="0"/>
            </a:br>
            <a:r>
              <a:rPr lang="en-US" sz="2000" dirty="0" smtClean="0"/>
              <a:t>(Tracking = seq. estimation of pose from observations)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Content Placeholder 6" descr="tracking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1982684"/>
            <a:ext cx="8229600" cy="2665516"/>
          </a:xfrm>
        </p:spPr>
      </p:pic>
      <p:sp>
        <p:nvSpPr>
          <p:cNvPr id="9" name="TextBox 8"/>
          <p:cNvSpPr txBox="1"/>
          <p:nvPr/>
        </p:nvSpPr>
        <p:spPr>
          <a:xfrm>
            <a:off x="609600" y="150966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sequence</a:t>
            </a:r>
            <a:endParaRPr lang="en-US" dirty="0"/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6629400" y="3948061"/>
          <a:ext cx="319088" cy="320675"/>
        </p:xfrm>
        <a:graphic>
          <a:graphicData uri="http://schemas.openxmlformats.org/presentationml/2006/ole">
            <p:oleObj spid="_x0000_s88067" name="Equation" r:id="rId5" imgW="177800" imgH="177800" progId="Equation.3">
              <p:embed/>
            </p:oleObj>
          </a:graphicData>
        </a:graphic>
      </p:graphicFrame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2422525" y="1569986"/>
          <a:ext cx="320675" cy="320675"/>
        </p:xfrm>
        <a:graphic>
          <a:graphicData uri="http://schemas.openxmlformats.org/presentationml/2006/ole">
            <p:oleObj spid="_x0000_s88066" name="Equation" r:id="rId6" imgW="177800" imgH="177800" progId="Equation.3">
              <p:embed/>
            </p:oleObj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8207375" y="3946525"/>
          <a:ext cx="479425" cy="320675"/>
        </p:xfrm>
        <a:graphic>
          <a:graphicData uri="http://schemas.openxmlformats.org/presentationml/2006/ole">
            <p:oleObj spid="_x0000_s88068" name="Equation" r:id="rId7" imgW="266700" imgH="177800" progId="Equation.3">
              <p:embed/>
            </p:oleObj>
          </a:graphicData>
        </a:graphic>
      </p:graphicFrame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4572000" y="3962400"/>
          <a:ext cx="479425" cy="320675"/>
        </p:xfrm>
        <a:graphic>
          <a:graphicData uri="http://schemas.openxmlformats.org/presentationml/2006/ole">
            <p:oleObj spid="_x0000_s88069" name="Equation" r:id="rId8" imgW="266700" imgH="177800" progId="Equation.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53000" y="1981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of estimated poses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Approaches to visual marker-less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Model-based tracking</a:t>
            </a:r>
          </a:p>
          <a:p>
            <a:pPr lvl="1"/>
            <a:r>
              <a:rPr lang="en-US" dirty="0" smtClean="0"/>
              <a:t>Introduce a model of the human body and estimate pose by estimating model parameters from observations.</a:t>
            </a:r>
          </a:p>
          <a:p>
            <a:pPr lvl="1"/>
            <a:r>
              <a:rPr lang="en-US" dirty="0" smtClean="0"/>
              <a:t>Downsides: Relation between model and observation is important. Often these methods require re-initialization.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Model-free tracking</a:t>
            </a:r>
          </a:p>
          <a:p>
            <a:pPr lvl="1"/>
            <a:r>
              <a:rPr lang="en-US" dirty="0" smtClean="0"/>
              <a:t>Learning-based approach: Learn a direct map from observations to pose (e.g. a classifier)</a:t>
            </a:r>
          </a:p>
          <a:p>
            <a:pPr lvl="1"/>
            <a:r>
              <a:rPr lang="en-US" dirty="0" err="1" smtClean="0"/>
              <a:t>Examplar</a:t>
            </a:r>
            <a:r>
              <a:rPr lang="en-US" dirty="0" smtClean="0"/>
              <a:t>-based approach: Infer pose by matching observations to </a:t>
            </a:r>
            <a:r>
              <a:rPr lang="en-US" dirty="0" err="1" smtClean="0"/>
              <a:t>examplar</a:t>
            </a:r>
            <a:r>
              <a:rPr lang="en-US" dirty="0" smtClean="0"/>
              <a:t> poses.</a:t>
            </a:r>
          </a:p>
          <a:p>
            <a:pPr lvl="1"/>
            <a:r>
              <a:rPr lang="en-US" dirty="0" smtClean="0"/>
              <a:t>Downsides: Requires lots of training examples to either learn or construct </a:t>
            </a:r>
            <a:r>
              <a:rPr lang="en-US" dirty="0" err="1" smtClean="0"/>
              <a:t>examplar</a:t>
            </a:r>
            <a:r>
              <a:rPr lang="en-US" dirty="0" smtClean="0"/>
              <a:t> database.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Plan for 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human motion tracking:</a:t>
            </a:r>
          </a:p>
          <a:p>
            <a:pPr lvl="1"/>
            <a:r>
              <a:rPr lang="en-US" dirty="0" smtClean="0"/>
              <a:t>Marker-based versus marker-less tracking</a:t>
            </a:r>
          </a:p>
          <a:p>
            <a:pPr lvl="1"/>
            <a:r>
              <a:rPr lang="en-US" dirty="0" smtClean="0"/>
              <a:t>Articulated visual 3D tracking</a:t>
            </a:r>
          </a:p>
          <a:p>
            <a:pPr lvl="1"/>
            <a:endParaRPr lang="en-US" dirty="0" smtClean="0"/>
          </a:p>
          <a:p>
            <a:pPr lvl="1"/>
            <a:endParaRPr lang="en-US" dirty="0" smtClean="0"/>
          </a:p>
          <a:p>
            <a:r>
              <a:rPr lang="en-US" dirty="0" smtClean="0"/>
              <a:t>Work on assignment 4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Types of observations:</a:t>
            </a:r>
          </a:p>
          <a:p>
            <a:r>
              <a:rPr lang="en-US" dirty="0" smtClean="0"/>
              <a:t>Texture / regions measure</a:t>
            </a:r>
          </a:p>
          <a:p>
            <a:r>
              <a:rPr lang="en-US" dirty="0" smtClean="0"/>
              <a:t>Features</a:t>
            </a:r>
          </a:p>
          <a:p>
            <a:r>
              <a:rPr lang="en-US" dirty="0" smtClean="0"/>
              <a:t>Silhouette</a:t>
            </a:r>
          </a:p>
          <a:p>
            <a:r>
              <a:rPr lang="en-US" dirty="0" smtClean="0"/>
              <a:t>3D reconstruction / depth data (stereo, time-of-flight, active stereo (e.g. MS </a:t>
            </a:r>
            <a:r>
              <a:rPr lang="en-US" dirty="0" err="1" smtClean="0"/>
              <a:t>Kinect</a:t>
            </a:r>
            <a:r>
              <a:rPr lang="en-US" dirty="0" smtClean="0"/>
              <a:t>)).</a:t>
            </a:r>
          </a:p>
          <a:p>
            <a:endParaRPr lang="en-US" dirty="0" smtClean="0"/>
          </a:p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Observations: Region-based texture descriptors</a:t>
            </a:r>
            <a:endParaRPr lang="en-US" dirty="0"/>
          </a:p>
        </p:txBody>
      </p:sp>
      <p:pic>
        <p:nvPicPr>
          <p:cNvPr id="4" name="result2.mp4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Observations: Silhouettes</a:t>
            </a:r>
            <a:endParaRPr lang="en-US" dirty="0"/>
          </a:p>
        </p:txBody>
      </p:sp>
      <p:pic>
        <p:nvPicPr>
          <p:cNvPr id="4" name="Content Placeholder 3" descr="Elgammal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547" r="-547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419600" y="632460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Elgammal</a:t>
            </a:r>
            <a:r>
              <a:rPr lang="en-US" sz="1600" dirty="0" smtClean="0"/>
              <a:t> &amp; Lee: T-PAMI, 2009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stereo_example_side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7936" y="3515690"/>
            <a:ext cx="3872264" cy="2885110"/>
          </a:xfrm>
          <a:prstGeom prst="rect">
            <a:avLst/>
          </a:prstGeom>
        </p:spPr>
      </p:pic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Using dense stereo as visual observations 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>
          <a:xfrm>
            <a:off x="228600" y="1600200"/>
            <a:ext cx="8763000" cy="4525963"/>
          </a:xfrm>
        </p:spPr>
        <p:txBody>
          <a:bodyPr/>
          <a:lstStyle/>
          <a:p>
            <a:pPr marL="342900" lvl="1" indent="-342900">
              <a:buFontTx/>
              <a:buChar char="•"/>
            </a:pPr>
            <a:r>
              <a:rPr lang="en-US" dirty="0" smtClean="0"/>
              <a:t>Stereo camera leads to dense depth maps and 3D point clouds.</a:t>
            </a:r>
            <a:endParaRPr lang="en-US" sz="1800" dirty="0" smtClean="0"/>
          </a:p>
          <a:p>
            <a:endParaRPr lang="en-US" dirty="0"/>
          </a:p>
        </p:txBody>
      </p:sp>
      <p:pic>
        <p:nvPicPr>
          <p:cNvPr id="9" name="Picture 8" descr="stereo_example_fro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19400" y="1981200"/>
            <a:ext cx="4134380" cy="2879568"/>
          </a:xfrm>
          <a:prstGeom prst="rect">
            <a:avLst/>
          </a:prstGeom>
        </p:spPr>
      </p:pic>
      <p:pic>
        <p:nvPicPr>
          <p:cNvPr id="7" name="Picture 6" descr="BB2_white_background_large.jp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28600" y="2362200"/>
            <a:ext cx="2969450" cy="16764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52400" y="4267200"/>
            <a:ext cx="3429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We use a Point Grey Bumblebee2 stereo camera</a:t>
            </a:r>
            <a:endParaRPr lang="en-US" dirty="0"/>
          </a:p>
        </p:txBody>
      </p:sp>
      <p:pic>
        <p:nvPicPr>
          <p:cNvPr id="11" name="Picture 10" descr="stereo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40012" y="4683180"/>
            <a:ext cx="3151188" cy="2403420"/>
          </a:xfrm>
          <a:prstGeom prst="rect">
            <a:avLst/>
          </a:prstGeom>
        </p:spPr>
      </p:pic>
      <p:pic>
        <p:nvPicPr>
          <p:cNvPr id="12" name="Picture 5" descr="E:\E3 2010\PSDs\sensor no cable copy copy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6200" y="5105400"/>
            <a:ext cx="2712130" cy="1264954"/>
          </a:xfrm>
          <a:prstGeom prst="rect">
            <a:avLst/>
          </a:prstGeom>
          <a:noFill/>
          <a:extLst>
            <a:ext uri="{909E8E84-426E-40DD-AFC4-6F175D3DCCD1}">
              <a14:hiddenFill xmlns:mc="http://schemas.openxmlformats.org/markup-compatibility/2006" xmlns:mv="urn:schemas-microsoft-com:mac:vml" xmlns:a14="http://schemas.microsoft.com/office/drawing/2010/main" xmlns:p="http://schemas.openxmlformats.org/presentationml/2006/main" xmlns:r="http://schemas.openxmlformats.org/officeDocument/2006/relationships" xmlns:a="http://schemas.openxmlformats.org/drawingml/2006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228600" y="6248400"/>
            <a:ext cx="2971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MS </a:t>
            </a:r>
            <a:r>
              <a:rPr lang="en-US" dirty="0" err="1" smtClean="0"/>
              <a:t>Kinect</a:t>
            </a:r>
            <a:r>
              <a:rPr lang="en-US" dirty="0" smtClean="0"/>
              <a:t> sensor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 algn="ctr">
              <a:buNone/>
            </a:pPr>
            <a:r>
              <a:rPr lang="en-US" sz="2800" dirty="0" smtClean="0"/>
              <a:t>Show live depth map</a:t>
            </a:r>
            <a:endParaRPr lang="en-US" sz="28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body model</a:t>
            </a:r>
            <a:br>
              <a:rPr lang="en-US" dirty="0" smtClean="0"/>
            </a:br>
            <a:r>
              <a:rPr lang="en-US" sz="2000" dirty="0" smtClean="0"/>
              <a:t>(The model-based approach)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human body is commonly modeled as an articulated collection of rigid limbs connected with joints.</a:t>
            </a:r>
          </a:p>
          <a:p>
            <a:r>
              <a:rPr lang="en-US" b="1" dirty="0" smtClean="0"/>
              <a:t>Common representation: </a:t>
            </a:r>
          </a:p>
          <a:p>
            <a:pPr lvl="1"/>
            <a:r>
              <a:rPr lang="en-US" dirty="0" smtClean="0"/>
              <a:t>Vector </a:t>
            </a:r>
            <a:r>
              <a:rPr lang="en-US" i="1" dirty="0" smtClean="0"/>
              <a:t>  </a:t>
            </a:r>
            <a:r>
              <a:rPr lang="en-US" dirty="0" smtClean="0"/>
              <a:t>                       of joint angles together </a:t>
            </a:r>
            <a:br>
              <a:rPr lang="en-US" dirty="0" smtClean="0"/>
            </a:br>
            <a:r>
              <a:rPr lang="en-US" dirty="0" smtClean="0"/>
              <a:t>with some representation of global position and</a:t>
            </a:r>
            <a:br>
              <a:rPr lang="en-US" dirty="0" smtClean="0"/>
            </a:br>
            <a:r>
              <a:rPr lang="en-US" dirty="0" smtClean="0"/>
              <a:t>orientation. </a:t>
            </a:r>
          </a:p>
          <a:p>
            <a:pPr lvl="1"/>
            <a:r>
              <a:rPr lang="en-US" dirty="0" smtClean="0"/>
              <a:t>Geometric shapes for modeling limb surface</a:t>
            </a:r>
            <a:br>
              <a:rPr lang="en-US" dirty="0" smtClean="0"/>
            </a:br>
            <a:r>
              <a:rPr lang="en-US" dirty="0" smtClean="0"/>
              <a:t>(boxes, ellipsoids).</a:t>
            </a:r>
          </a:p>
          <a:p>
            <a:pPr lvl="1"/>
            <a:endParaRPr lang="en-US" dirty="0" smtClean="0"/>
          </a:p>
          <a:p>
            <a:r>
              <a:rPr lang="en-US" sz="2000" dirty="0" smtClean="0"/>
              <a:t>Other representations:</a:t>
            </a:r>
          </a:p>
          <a:p>
            <a:pPr lvl="1"/>
            <a:r>
              <a:rPr lang="en-US" sz="1800" dirty="0" smtClean="0"/>
              <a:t>Joint positions</a:t>
            </a:r>
          </a:p>
          <a:p>
            <a:pPr lvl="1"/>
            <a:r>
              <a:rPr lang="en-US" sz="1800" dirty="0" smtClean="0"/>
              <a:t>End-</a:t>
            </a:r>
            <a:r>
              <a:rPr lang="en-US" sz="1800" dirty="0" err="1" smtClean="0"/>
              <a:t>effector</a:t>
            </a:r>
            <a:r>
              <a:rPr lang="en-US" sz="1800" dirty="0" smtClean="0"/>
              <a:t> positions</a:t>
            </a:r>
          </a:p>
          <a:p>
            <a:pPr lvl="1"/>
            <a:r>
              <a:rPr lang="en-US" sz="1800" dirty="0" smtClean="0"/>
              <a:t>Pure surface models</a:t>
            </a:r>
          </a:p>
          <a:p>
            <a:pPr lvl="1"/>
            <a:r>
              <a:rPr lang="en-US" sz="1800" dirty="0" smtClean="0"/>
              <a:t>…</a:t>
            </a:r>
          </a:p>
        </p:txBody>
      </p:sp>
      <p:pic>
        <p:nvPicPr>
          <p:cNvPr id="4" name="Picture 3" descr="ugly_ma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4"/>
              <a:stretch>
                <a:fillRect/>
              </a:stretch>
            </p:blipFill>
          </mc:Choice>
          <mc:Fallback>
            <p:blipFill>
              <a:blip r:embed="rId5"/>
              <a:stretch>
                <a:fillRect/>
              </a:stretch>
            </p:blipFill>
          </mc:Fallback>
        </mc:AlternateContent>
        <p:spPr>
          <a:xfrm>
            <a:off x="6705600" y="2362200"/>
            <a:ext cx="2438400" cy="252395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324600" y="4800600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Hauberg</a:t>
            </a:r>
            <a:r>
              <a:rPr lang="en-US" dirty="0" smtClean="0"/>
              <a:t> et al, 2009]</a:t>
            </a:r>
            <a:endParaRPr lang="en-US" dirty="0"/>
          </a:p>
        </p:txBody>
      </p:sp>
      <p:graphicFrame>
        <p:nvGraphicFramePr>
          <p:cNvPr id="6" name="Object 5"/>
          <p:cNvGraphicFramePr>
            <a:graphicFrameLocks noChangeAspect="1"/>
          </p:cNvGraphicFramePr>
          <p:nvPr/>
        </p:nvGraphicFramePr>
        <p:xfrm>
          <a:off x="2074863" y="2784475"/>
          <a:ext cx="1738312" cy="452438"/>
        </p:xfrm>
        <a:graphic>
          <a:graphicData uri="http://schemas.openxmlformats.org/presentationml/2006/ole">
            <p:oleObj spid="_x0000_s27650" name="Equation" r:id="rId6" imgW="927100" imgH="241300" progId="Equation.3">
              <p:embed/>
            </p:oleObj>
          </a:graphicData>
        </a:graphic>
      </p:graphicFrame>
      <p:pic>
        <p:nvPicPr>
          <p:cNvPr id="7" name="Picture 6" descr="bodyspace.eps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7"/>
              <a:stretch>
                <a:fillRect/>
              </a:stretch>
            </p:blipFill>
          </mc:Choice>
          <mc:Fallback>
            <p:blipFill>
              <a:blip r:embed="rId8"/>
              <a:stretch>
                <a:fillRect/>
              </a:stretch>
            </p:blipFill>
          </mc:Fallback>
        </mc:AlternateContent>
        <p:spPr>
          <a:xfrm>
            <a:off x="4038600" y="4254500"/>
            <a:ext cx="2743200" cy="260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Modeling the skin surface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Common surface models:</a:t>
            </a:r>
          </a:p>
          <a:p>
            <a:r>
              <a:rPr lang="en-US" dirty="0" smtClean="0"/>
              <a:t>Boxes</a:t>
            </a:r>
          </a:p>
          <a:p>
            <a:r>
              <a:rPr lang="en-US" dirty="0" smtClean="0"/>
              <a:t>Cylinders</a:t>
            </a:r>
          </a:p>
          <a:p>
            <a:r>
              <a:rPr lang="en-US" dirty="0" smtClean="0"/>
              <a:t>Quadrics</a:t>
            </a:r>
          </a:p>
          <a:p>
            <a:r>
              <a:rPr lang="en-US" dirty="0" smtClean="0"/>
              <a:t>Polygonal mesh skin models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Examples of surface models</a:t>
            </a:r>
            <a:endParaRPr lang="en-US" dirty="0"/>
          </a:p>
        </p:txBody>
      </p:sp>
      <p:pic>
        <p:nvPicPr>
          <p:cNvPr id="4" name="Content Placeholder 3" descr="Poppe.tiff"/>
          <p:cNvPicPr>
            <a:picLocks noGrp="1" noChangeAspect="1"/>
          </p:cNvPicPr>
          <p:nvPr>
            <p:ph idx="1"/>
          </p:nvPr>
        </p:nvPicPr>
        <p:blipFill>
          <a:blip r:embed="rId2"/>
          <a:srcRect l="-11594" r="-11594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419600" y="632460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Poppe</a:t>
            </a:r>
            <a:r>
              <a:rPr lang="en-US" sz="1600" dirty="0" smtClean="0"/>
              <a:t>: CVIU, 2007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polygonal mesh skin model in action</a:t>
            </a:r>
            <a:endParaRPr lang="en-US" dirty="0"/>
          </a:p>
        </p:txBody>
      </p:sp>
      <p:pic>
        <p:nvPicPr>
          <p:cNvPr id="4" name="touch_toes2_160511_2_1.mp4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54691" y="1600200"/>
            <a:ext cx="6034617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772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Human body model constraints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Natural physical constraints:</a:t>
            </a:r>
          </a:p>
          <a:p>
            <a:pPr lvl="1"/>
            <a:r>
              <a:rPr lang="en-US" dirty="0" smtClean="0"/>
              <a:t>Body limitations, e.g. joint angle limits, limb dimensions (volume, length, etc.), …</a:t>
            </a:r>
          </a:p>
          <a:p>
            <a:pPr lvl="1"/>
            <a:r>
              <a:rPr lang="en-US" dirty="0" smtClean="0"/>
              <a:t>Non-penetrability of limbs</a:t>
            </a:r>
          </a:p>
          <a:p>
            <a:pPr lvl="1"/>
            <a:r>
              <a:rPr lang="en-US" dirty="0" smtClean="0"/>
              <a:t>Angular velocity and acceleration limits</a:t>
            </a:r>
          </a:p>
          <a:p>
            <a:pPr lvl="1">
              <a:buNone/>
            </a:pPr>
            <a:endParaRPr lang="en-US" dirty="0" smtClean="0"/>
          </a:p>
          <a:p>
            <a:r>
              <a:rPr lang="en-US" dirty="0" smtClean="0"/>
              <a:t>Constraints can be modeled as either hard or soft constraints.</a:t>
            </a:r>
          </a:p>
          <a:p>
            <a:endParaRPr lang="en-US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human motion tracking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47800"/>
            <a:ext cx="8229600" cy="4525963"/>
          </a:xfrm>
        </p:spPr>
        <p:txBody>
          <a:bodyPr/>
          <a:lstStyle/>
          <a:p>
            <a:r>
              <a:rPr lang="en-US" dirty="0" smtClean="0"/>
              <a:t>Def.: Estimation of 3D pose and motion of an articulated model of the human body from visual data – this is referred to as motion capture.</a:t>
            </a:r>
          </a:p>
          <a:p>
            <a:r>
              <a:rPr lang="en-US" dirty="0" smtClean="0"/>
              <a:t>Marker-based motion capture (</a:t>
            </a:r>
            <a:r>
              <a:rPr lang="en-US" dirty="0" err="1" smtClean="0"/>
              <a:t>MoCap</a:t>
            </a:r>
            <a:r>
              <a:rPr lang="en-US" dirty="0" smtClean="0"/>
              <a:t>): </a:t>
            </a:r>
          </a:p>
          <a:p>
            <a:pPr lvl="1"/>
            <a:r>
              <a:rPr lang="en-US" dirty="0" smtClean="0"/>
              <a:t>Outcome: Tracking markers on joints in 3D giving joint positions.</a:t>
            </a:r>
          </a:p>
          <a:p>
            <a:pPr lvl="1"/>
            <a:r>
              <a:rPr lang="en-US" dirty="0" smtClean="0"/>
              <a:t>Markers: Acoustic, inertial, LED, magnetic, reflective, etc.</a:t>
            </a:r>
          </a:p>
          <a:p>
            <a:pPr lvl="1"/>
            <a:r>
              <a:rPr lang="en-US" dirty="0" smtClean="0"/>
              <a:t>Cameras or active sensors.</a:t>
            </a:r>
          </a:p>
          <a:p>
            <a:r>
              <a:rPr lang="en-US" dirty="0" smtClean="0"/>
              <a:t>Marker-less motion capture (</a:t>
            </a:r>
            <a:r>
              <a:rPr lang="en-US" dirty="0" err="1" smtClean="0"/>
              <a:t>MoCap</a:t>
            </a:r>
            <a:r>
              <a:rPr lang="en-US" dirty="0" smtClean="0"/>
              <a:t>):</a:t>
            </a:r>
          </a:p>
          <a:p>
            <a:pPr lvl="1"/>
            <a:r>
              <a:rPr lang="en-US" dirty="0" smtClean="0"/>
              <a:t>Outcome: 3D joint positions or triangulated surfaces and relation to video sequence.</a:t>
            </a:r>
          </a:p>
          <a:p>
            <a:pPr lvl="1"/>
            <a:r>
              <a:rPr lang="en-US" dirty="0" smtClean="0"/>
              <a:t>Multi-view (several cameras / views)</a:t>
            </a:r>
          </a:p>
          <a:p>
            <a:pPr lvl="1"/>
            <a:r>
              <a:rPr lang="en-US" dirty="0" smtClean="0"/>
              <a:t>Monocular (single camera / view)</a:t>
            </a:r>
          </a:p>
          <a:p>
            <a:pPr lvl="1"/>
            <a:r>
              <a:rPr lang="en-US" dirty="0" smtClean="0"/>
              <a:t>Camera / view types: Optical camera, stereo pair, time-of-flight cameras, etc.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what we want to do</a:t>
            </a:r>
            <a:br>
              <a:rPr lang="en-US" dirty="0" smtClean="0"/>
            </a:br>
            <a:r>
              <a:rPr lang="en-US" sz="2000" dirty="0" smtClean="0"/>
              <a:t>(Tracking = seq. estimation of model from observations)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Content Placeholder 6" descr="tracking.png"/>
          <p:cNvPicPr>
            <a:picLocks noGrp="1" noChangeAspect="1"/>
          </p:cNvPicPr>
          <p:nvPr>
            <p:ph idx="1"/>
          </p:nvPr>
        </p:nvPicPr>
        <p:blipFill>
          <a:blip r:embed="rId4"/>
          <a:stretch>
            <a:fillRect/>
          </a:stretch>
        </p:blipFill>
        <p:spPr>
          <a:xfrm>
            <a:off x="457200" y="1982684"/>
            <a:ext cx="8229600" cy="2665516"/>
          </a:xfrm>
        </p:spPr>
      </p:pic>
      <p:sp>
        <p:nvSpPr>
          <p:cNvPr id="9" name="TextBox 8"/>
          <p:cNvSpPr txBox="1"/>
          <p:nvPr/>
        </p:nvSpPr>
        <p:spPr>
          <a:xfrm>
            <a:off x="609600" y="150966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sequence</a:t>
            </a:r>
            <a:endParaRPr lang="en-US" dirty="0"/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6629400" y="3948061"/>
          <a:ext cx="319088" cy="320675"/>
        </p:xfrm>
        <a:graphic>
          <a:graphicData uri="http://schemas.openxmlformats.org/presentationml/2006/ole">
            <p:oleObj spid="_x0000_s48131" name="Equation" r:id="rId5" imgW="177800" imgH="177800" progId="Equation.3">
              <p:embed/>
            </p:oleObj>
          </a:graphicData>
        </a:graphic>
      </p:graphicFrame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2422525" y="1569986"/>
          <a:ext cx="320675" cy="320675"/>
        </p:xfrm>
        <a:graphic>
          <a:graphicData uri="http://schemas.openxmlformats.org/presentationml/2006/ole">
            <p:oleObj spid="_x0000_s48130" name="Equation" r:id="rId6" imgW="177800" imgH="177800" progId="Equation.3">
              <p:embed/>
            </p:oleObj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8207375" y="3946525"/>
          <a:ext cx="479425" cy="320675"/>
        </p:xfrm>
        <a:graphic>
          <a:graphicData uri="http://schemas.openxmlformats.org/presentationml/2006/ole">
            <p:oleObj spid="_x0000_s48132" name="Equation" r:id="rId7" imgW="266700" imgH="177800" progId="Equation.3">
              <p:embed/>
            </p:oleObj>
          </a:graphicData>
        </a:graphic>
      </p:graphicFrame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4572000" y="3962400"/>
          <a:ext cx="479425" cy="320675"/>
        </p:xfrm>
        <a:graphic>
          <a:graphicData uri="http://schemas.openxmlformats.org/presentationml/2006/ole">
            <p:oleObj spid="_x0000_s48133" name="Equation" r:id="rId8" imgW="266700" imgH="177800" progId="Equation.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53000" y="1981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of estimated poses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Visual human motion modeling and tracking</a:t>
            </a:r>
            <a:br>
              <a:rPr lang="en-US" dirty="0" smtClean="0"/>
            </a:br>
            <a:r>
              <a:rPr lang="en-US" sz="2000" dirty="0" smtClean="0"/>
              <a:t>(Tracking = seq. estimation of model from observations)</a:t>
            </a:r>
            <a:endParaRPr lang="en-US" sz="200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sz="2400" b="1" dirty="0" smtClean="0"/>
              <a:t>Model:</a:t>
            </a:r>
            <a:r>
              <a:rPr lang="en-US" sz="2400" dirty="0" smtClean="0"/>
              <a:t> Stick figure representation of human body (rigid sticks connected by joints, no mass).</a:t>
            </a:r>
          </a:p>
          <a:p>
            <a:pPr lvl="1"/>
            <a:r>
              <a:rPr lang="en-US" sz="2000" dirty="0" smtClean="0"/>
              <a:t>Model parameters a.k.a. the </a:t>
            </a:r>
            <a:r>
              <a:rPr lang="en-US" sz="2000" dirty="0" smtClean="0">
                <a:solidFill>
                  <a:srgbClr val="FF0000"/>
                </a:solidFill>
              </a:rPr>
              <a:t>state</a:t>
            </a:r>
            <a:r>
              <a:rPr lang="en-US" sz="2000" dirty="0" smtClean="0"/>
              <a:t>: </a:t>
            </a:r>
            <a:br>
              <a:rPr lang="en-US" sz="2000" dirty="0" smtClean="0"/>
            </a:br>
            <a:r>
              <a:rPr lang="en-US" sz="2000" dirty="0" smtClean="0"/>
              <a:t>Vector of joint angles 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b="1" dirty="0" smtClean="0"/>
              <a:t>Observations:</a:t>
            </a:r>
            <a:r>
              <a:rPr lang="en-US" sz="2400" dirty="0" smtClean="0"/>
              <a:t> Video sequence of motion</a:t>
            </a:r>
          </a:p>
          <a:p>
            <a:pPr>
              <a:buNone/>
            </a:pPr>
            <a:endParaRPr lang="en-US" sz="2400" dirty="0" smtClean="0"/>
          </a:p>
        </p:txBody>
      </p:sp>
      <p:graphicFrame>
        <p:nvGraphicFramePr>
          <p:cNvPr id="43010" name="Object 2"/>
          <p:cNvGraphicFramePr>
            <a:graphicFrameLocks noChangeAspect="1"/>
          </p:cNvGraphicFramePr>
          <p:nvPr/>
        </p:nvGraphicFramePr>
        <p:xfrm>
          <a:off x="1185861" y="4576762"/>
          <a:ext cx="2086727" cy="528638"/>
        </p:xfrm>
        <a:graphic>
          <a:graphicData uri="http://schemas.openxmlformats.org/presentationml/2006/ole">
            <p:oleObj spid="_x0000_s49154" name="Equation" r:id="rId4" imgW="952500" imgH="241300" progId="Equation.3">
              <p:embed/>
            </p:oleObj>
          </a:graphicData>
        </a:graphic>
      </p:graphicFrame>
      <p:pic>
        <p:nvPicPr>
          <p:cNvPr id="6" name="Content Placeholder 6" descr="erik_skin.png"/>
          <p:cNvPicPr>
            <a:picLocks noChangeAspect="1"/>
          </p:cNvPicPr>
          <p:nvPr/>
        </p:nvPicPr>
        <p:blipFill>
          <a:blip r:embed="rId5"/>
          <a:srcRect t="-6034" b="-6034"/>
          <a:stretch>
            <a:fillRect/>
          </a:stretch>
        </p:blipFill>
        <p:spPr bwMode="auto">
          <a:xfrm>
            <a:off x="4648200" y="1191614"/>
            <a:ext cx="3581400" cy="40135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pic>
        <p:nvPicPr>
          <p:cNvPr id="7" name="Picture 6" descr="skeleto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6"/>
              <a:stretch>
                <a:fillRect/>
              </a:stretch>
            </p:blipFill>
          </mc:Choice>
          <mc:Fallback>
            <p:blipFill>
              <a:blip r:embed="rId7"/>
              <a:stretch>
                <a:fillRect/>
              </a:stretch>
            </p:blipFill>
          </mc:Fallback>
        </mc:AlternateContent>
        <p:spPr>
          <a:xfrm>
            <a:off x="4267200" y="4697714"/>
            <a:ext cx="4648200" cy="2160286"/>
          </a:xfrm>
          <a:prstGeom prst="rect">
            <a:avLst/>
          </a:prstGeom>
        </p:spPr>
      </p:pic>
      <p:graphicFrame>
        <p:nvGraphicFramePr>
          <p:cNvPr id="43011" name="Object 3"/>
          <p:cNvGraphicFramePr>
            <a:graphicFrameLocks noChangeAspect="1"/>
          </p:cNvGraphicFramePr>
          <p:nvPr/>
        </p:nvGraphicFramePr>
        <p:xfrm>
          <a:off x="838200" y="6191250"/>
          <a:ext cx="2397125" cy="468313"/>
        </p:xfrm>
        <a:graphic>
          <a:graphicData uri="http://schemas.openxmlformats.org/presentationml/2006/ole">
            <p:oleObj spid="_x0000_s49155" name="Equation" r:id="rId8" imgW="1041400" imgH="2032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do we include dynamics into our model?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Lets assume that the current state only depends on the immediate past state. We assume that somehow we can compute the new state given the old state!</a:t>
            </a:r>
          </a:p>
          <a:p>
            <a:r>
              <a:rPr lang="en-US" dirty="0" smtClean="0"/>
              <a:t>However, this update of states is stochastic (uncertain) – we are going to estimate it from noisy observations.</a:t>
            </a:r>
            <a:endParaRPr lang="en-US" dirty="0"/>
          </a:p>
        </p:txBody>
      </p:sp>
      <p:pic>
        <p:nvPicPr>
          <p:cNvPr id="9" name="Picture 8" descr="human_markov_cha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5" y="1981200"/>
            <a:ext cx="8088925" cy="2286000"/>
          </a:xfrm>
          <a:prstGeom prst="rect">
            <a:avLst/>
          </a:prstGeom>
        </p:spPr>
      </p:pic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2819400" y="2286000"/>
          <a:ext cx="379413" cy="87312"/>
        </p:xfrm>
        <a:graphic>
          <a:graphicData uri="http://schemas.openxmlformats.org/presentationml/2006/ole">
            <p:oleObj spid="_x0000_s51202" name="Equation" r:id="rId5" imgW="165100" imgH="38100" progId="Equation.3">
              <p:embed/>
            </p:oleObj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704850" y="2182813"/>
          <a:ext cx="438150" cy="407987"/>
        </p:xfrm>
        <a:graphic>
          <a:graphicData uri="http://schemas.openxmlformats.org/presentationml/2006/ole">
            <p:oleObj spid="_x0000_s51203" name="Equation" r:id="rId6" imgW="190500" imgH="177800" progId="Equation.3">
              <p:embed/>
            </p:oleObj>
          </a:graphicData>
        </a:graphic>
      </p:graphicFrame>
      <p:graphicFrame>
        <p:nvGraphicFramePr>
          <p:cNvPr id="49157" name="Object 5"/>
          <p:cNvGraphicFramePr>
            <a:graphicFrameLocks noChangeAspect="1"/>
          </p:cNvGraphicFramePr>
          <p:nvPr/>
        </p:nvGraphicFramePr>
        <p:xfrm>
          <a:off x="3505200" y="2182813"/>
          <a:ext cx="614363" cy="407987"/>
        </p:xfrm>
        <a:graphic>
          <a:graphicData uri="http://schemas.openxmlformats.org/presentationml/2006/ole">
            <p:oleObj spid="_x0000_s51204" name="Equation" r:id="rId7" imgW="266700" imgH="177800" progId="Equation.3">
              <p:embed/>
            </p:oleObj>
          </a:graphicData>
        </a:graphic>
      </p:graphicFrame>
      <p:graphicFrame>
        <p:nvGraphicFramePr>
          <p:cNvPr id="49158" name="Object 6"/>
          <p:cNvGraphicFramePr>
            <a:graphicFrameLocks noChangeAspect="1"/>
          </p:cNvGraphicFramePr>
          <p:nvPr/>
        </p:nvGraphicFramePr>
        <p:xfrm>
          <a:off x="5791200" y="2182813"/>
          <a:ext cx="409575" cy="407987"/>
        </p:xfrm>
        <a:graphic>
          <a:graphicData uri="http://schemas.openxmlformats.org/presentationml/2006/ole">
            <p:oleObj spid="_x0000_s51205" name="Equation" r:id="rId8" imgW="177800" imgH="177800" progId="Equation.3">
              <p:embed/>
            </p:oleObj>
          </a:graphicData>
        </a:graphic>
      </p:graphicFrame>
      <p:graphicFrame>
        <p:nvGraphicFramePr>
          <p:cNvPr id="49159" name="Object 7"/>
          <p:cNvGraphicFramePr>
            <a:graphicFrameLocks noChangeAspect="1"/>
          </p:cNvGraphicFramePr>
          <p:nvPr/>
        </p:nvGraphicFramePr>
        <p:xfrm>
          <a:off x="7848600" y="2182813"/>
          <a:ext cx="614363" cy="407987"/>
        </p:xfrm>
        <a:graphic>
          <a:graphicData uri="http://schemas.openxmlformats.org/presentationml/2006/ole">
            <p:oleObj spid="_x0000_s51206" name="Equation" r:id="rId9" imgW="2667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probabilistic graphical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This is an example of a simple graphical model:</a:t>
            </a:r>
          </a:p>
          <a:p>
            <a:pPr lvl="1"/>
            <a:r>
              <a:rPr lang="en-US" dirty="0" smtClean="0"/>
              <a:t>First order Markov chain</a:t>
            </a:r>
          </a:p>
          <a:p>
            <a:pPr lvl="1"/>
            <a:r>
              <a:rPr lang="en-US" dirty="0" smtClean="0"/>
              <a:t>A directed acyclic graph (DAG) or tree, if you will.</a:t>
            </a:r>
          </a:p>
          <a:p>
            <a:r>
              <a:rPr lang="en-US" b="1" dirty="0" smtClean="0"/>
              <a:t>Def. Graphical model:</a:t>
            </a:r>
            <a:r>
              <a:rPr lang="en-US" dirty="0" smtClean="0"/>
              <a:t> Graph based model where </a:t>
            </a:r>
            <a:r>
              <a:rPr lang="en-US" i="1" dirty="0" smtClean="0">
                <a:solidFill>
                  <a:srgbClr val="FF0000"/>
                </a:solidFill>
              </a:rPr>
              <a:t>nodes</a:t>
            </a:r>
            <a:r>
              <a:rPr lang="en-US" dirty="0" smtClean="0"/>
              <a:t> represent random quantities / variables and </a:t>
            </a:r>
            <a:r>
              <a:rPr lang="en-US" i="1" dirty="0" smtClean="0">
                <a:solidFill>
                  <a:srgbClr val="FF0000"/>
                </a:solidFill>
              </a:rPr>
              <a:t>edges</a:t>
            </a:r>
            <a:r>
              <a:rPr lang="en-US" dirty="0" smtClean="0"/>
              <a:t> represents dependencies among variables.</a:t>
            </a:r>
          </a:p>
        </p:txBody>
      </p:sp>
      <p:pic>
        <p:nvPicPr>
          <p:cNvPr id="9" name="Picture 8" descr="human_markov_chain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1675" y="1981200"/>
            <a:ext cx="8088925" cy="2286000"/>
          </a:xfrm>
          <a:prstGeom prst="rect">
            <a:avLst/>
          </a:prstGeom>
        </p:spPr>
      </p:pic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2819400" y="2286000"/>
          <a:ext cx="379413" cy="87312"/>
        </p:xfrm>
        <a:graphic>
          <a:graphicData uri="http://schemas.openxmlformats.org/presentationml/2006/ole">
            <p:oleObj spid="_x0000_s53250" name="Equation" r:id="rId4" imgW="165100" imgH="38100" progId="Equation.3">
              <p:embed/>
            </p:oleObj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704850" y="2182813"/>
          <a:ext cx="438150" cy="407987"/>
        </p:xfrm>
        <a:graphic>
          <a:graphicData uri="http://schemas.openxmlformats.org/presentationml/2006/ole">
            <p:oleObj spid="_x0000_s53251" name="Equation" r:id="rId5" imgW="190500" imgH="177800" progId="Equation.3">
              <p:embed/>
            </p:oleObj>
          </a:graphicData>
        </a:graphic>
      </p:graphicFrame>
      <p:graphicFrame>
        <p:nvGraphicFramePr>
          <p:cNvPr id="50185" name="Object 9"/>
          <p:cNvGraphicFramePr>
            <a:graphicFrameLocks noChangeAspect="1"/>
          </p:cNvGraphicFramePr>
          <p:nvPr/>
        </p:nvGraphicFramePr>
        <p:xfrm>
          <a:off x="3505200" y="2182813"/>
          <a:ext cx="614363" cy="407987"/>
        </p:xfrm>
        <a:graphic>
          <a:graphicData uri="http://schemas.openxmlformats.org/presentationml/2006/ole">
            <p:oleObj spid="_x0000_s53252" name="Equation" r:id="rId6" imgW="266700" imgH="177800" progId="Equation.3">
              <p:embed/>
            </p:oleObj>
          </a:graphicData>
        </a:graphic>
      </p:graphicFrame>
      <p:graphicFrame>
        <p:nvGraphicFramePr>
          <p:cNvPr id="50186" name="Object 10"/>
          <p:cNvGraphicFramePr>
            <a:graphicFrameLocks noChangeAspect="1"/>
          </p:cNvGraphicFramePr>
          <p:nvPr/>
        </p:nvGraphicFramePr>
        <p:xfrm>
          <a:off x="5791200" y="2182813"/>
          <a:ext cx="409575" cy="407987"/>
        </p:xfrm>
        <a:graphic>
          <a:graphicData uri="http://schemas.openxmlformats.org/presentationml/2006/ole">
            <p:oleObj spid="_x0000_s53253" name="Equation" r:id="rId7" imgW="177800" imgH="177800" progId="Equation.3">
              <p:embed/>
            </p:oleObj>
          </a:graphicData>
        </a:graphic>
      </p:graphicFrame>
      <p:graphicFrame>
        <p:nvGraphicFramePr>
          <p:cNvPr id="50187" name="Object 11"/>
          <p:cNvGraphicFramePr>
            <a:graphicFrameLocks noChangeAspect="1"/>
          </p:cNvGraphicFramePr>
          <p:nvPr/>
        </p:nvGraphicFramePr>
        <p:xfrm>
          <a:off x="7848600" y="2182813"/>
          <a:ext cx="614363" cy="407987"/>
        </p:xfrm>
        <a:graphic>
          <a:graphicData uri="http://schemas.openxmlformats.org/presentationml/2006/ole">
            <p:oleObj spid="_x0000_s53254" name="Equation" r:id="rId8" imgW="2667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probabilistic graphical models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If we know the transition conditional probability distributions and the prior distribution on the initial state, we can compute the probability distribution of state sequences (of particular sequences of stick figures):</a:t>
            </a:r>
          </a:p>
          <a:p>
            <a:endParaRPr lang="en-US" dirty="0" smtClean="0"/>
          </a:p>
        </p:txBody>
      </p:sp>
      <p:pic>
        <p:nvPicPr>
          <p:cNvPr id="9" name="Picture 8" descr="human_markov_chain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1675" y="1981200"/>
            <a:ext cx="8088925" cy="2286000"/>
          </a:xfrm>
          <a:prstGeom prst="rect">
            <a:avLst/>
          </a:prstGeom>
        </p:spPr>
      </p:pic>
      <p:graphicFrame>
        <p:nvGraphicFramePr>
          <p:cNvPr id="49155" name="Object 3"/>
          <p:cNvGraphicFramePr>
            <a:graphicFrameLocks noChangeAspect="1"/>
          </p:cNvGraphicFramePr>
          <p:nvPr/>
        </p:nvGraphicFramePr>
        <p:xfrm>
          <a:off x="2819400" y="2286000"/>
          <a:ext cx="379413" cy="87312"/>
        </p:xfrm>
        <a:graphic>
          <a:graphicData uri="http://schemas.openxmlformats.org/presentationml/2006/ole">
            <p:oleObj spid="_x0000_s54274" name="Equation" r:id="rId5" imgW="165100" imgH="38100" progId="Equation.3">
              <p:embed/>
            </p:oleObj>
          </a:graphicData>
        </a:graphic>
      </p:graphicFrame>
      <p:graphicFrame>
        <p:nvGraphicFramePr>
          <p:cNvPr id="49156" name="Object 4"/>
          <p:cNvGraphicFramePr>
            <a:graphicFrameLocks noChangeAspect="1"/>
          </p:cNvGraphicFramePr>
          <p:nvPr/>
        </p:nvGraphicFramePr>
        <p:xfrm>
          <a:off x="704850" y="2182813"/>
          <a:ext cx="438150" cy="407987"/>
        </p:xfrm>
        <a:graphic>
          <a:graphicData uri="http://schemas.openxmlformats.org/presentationml/2006/ole">
            <p:oleObj spid="_x0000_s54275" name="Equation" r:id="rId6" imgW="190500" imgH="177800" progId="Equation.3">
              <p:embed/>
            </p:oleObj>
          </a:graphicData>
        </a:graphic>
      </p:graphicFrame>
      <p:graphicFrame>
        <p:nvGraphicFramePr>
          <p:cNvPr id="50183" name="Object 7"/>
          <p:cNvGraphicFramePr>
            <a:graphicFrameLocks noChangeAspect="1"/>
          </p:cNvGraphicFramePr>
          <p:nvPr/>
        </p:nvGraphicFramePr>
        <p:xfrm>
          <a:off x="4048125" y="1676400"/>
          <a:ext cx="1666875" cy="407988"/>
        </p:xfrm>
        <a:graphic>
          <a:graphicData uri="http://schemas.openxmlformats.org/presentationml/2006/ole">
            <p:oleObj spid="_x0000_s54276" name="Equation" r:id="rId7" imgW="723900" imgH="177800" progId="Equation.3">
              <p:embed/>
            </p:oleObj>
          </a:graphicData>
        </a:graphic>
      </p:graphicFrame>
      <p:graphicFrame>
        <p:nvGraphicFramePr>
          <p:cNvPr id="51208" name="Object 8"/>
          <p:cNvGraphicFramePr>
            <a:graphicFrameLocks noChangeAspect="1"/>
          </p:cNvGraphicFramePr>
          <p:nvPr/>
        </p:nvGraphicFramePr>
        <p:xfrm>
          <a:off x="6303963" y="1649413"/>
          <a:ext cx="1666875" cy="407987"/>
        </p:xfrm>
        <a:graphic>
          <a:graphicData uri="http://schemas.openxmlformats.org/presentationml/2006/ole">
            <p:oleObj spid="_x0000_s54277" name="Equation" r:id="rId8" imgW="723900" imgH="177800" progId="Equation.3">
              <p:embed/>
            </p:oleObj>
          </a:graphicData>
        </a:graphic>
      </p:graphicFrame>
      <p:graphicFrame>
        <p:nvGraphicFramePr>
          <p:cNvPr id="51209" name="Object 9"/>
          <p:cNvGraphicFramePr>
            <a:graphicFrameLocks noChangeAspect="1"/>
          </p:cNvGraphicFramePr>
          <p:nvPr/>
        </p:nvGraphicFramePr>
        <p:xfrm>
          <a:off x="282575" y="5715000"/>
          <a:ext cx="6346825" cy="990600"/>
        </p:xfrm>
        <a:graphic>
          <a:graphicData uri="http://schemas.openxmlformats.org/presentationml/2006/ole">
            <p:oleObj spid="_x0000_s54278" name="Equation" r:id="rId9" imgW="2755900" imgH="431800" progId="Equation.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6705600" y="5782270"/>
            <a:ext cx="23622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Short-hand notation: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</p:txBody>
      </p:sp>
      <p:graphicFrame>
        <p:nvGraphicFramePr>
          <p:cNvPr id="15" name="Object 5"/>
          <p:cNvGraphicFramePr>
            <a:graphicFrameLocks noChangeAspect="1"/>
          </p:cNvGraphicFramePr>
          <p:nvPr/>
        </p:nvGraphicFramePr>
        <p:xfrm>
          <a:off x="6856412" y="6239470"/>
          <a:ext cx="1982788" cy="366713"/>
        </p:xfrm>
        <a:graphic>
          <a:graphicData uri="http://schemas.openxmlformats.org/presentationml/2006/ole">
            <p:oleObj spid="_x0000_s54279" name="Equation" r:id="rId10" imgW="1104900" imgH="203200" progId="Equation.3">
              <p:embed/>
            </p:oleObj>
          </a:graphicData>
        </a:graphic>
      </p:graphicFrame>
      <p:graphicFrame>
        <p:nvGraphicFramePr>
          <p:cNvPr id="51213" name="Object 13"/>
          <p:cNvGraphicFramePr>
            <a:graphicFrameLocks noChangeAspect="1"/>
          </p:cNvGraphicFramePr>
          <p:nvPr/>
        </p:nvGraphicFramePr>
        <p:xfrm>
          <a:off x="381000" y="1600200"/>
          <a:ext cx="935038" cy="407988"/>
        </p:xfrm>
        <a:graphic>
          <a:graphicData uri="http://schemas.openxmlformats.org/presentationml/2006/ole">
            <p:oleObj spid="_x0000_s54280" name="Equation" r:id="rId11" imgW="406400" imgH="177800" progId="Equation.3">
              <p:embed/>
            </p:oleObj>
          </a:graphicData>
        </a:graphic>
      </p:graphicFrame>
      <p:graphicFrame>
        <p:nvGraphicFramePr>
          <p:cNvPr id="51214" name="Object 14"/>
          <p:cNvGraphicFramePr>
            <a:graphicFrameLocks noChangeAspect="1"/>
          </p:cNvGraphicFramePr>
          <p:nvPr/>
        </p:nvGraphicFramePr>
        <p:xfrm>
          <a:off x="3505200" y="2182813"/>
          <a:ext cx="614363" cy="407987"/>
        </p:xfrm>
        <a:graphic>
          <a:graphicData uri="http://schemas.openxmlformats.org/presentationml/2006/ole">
            <p:oleObj spid="_x0000_s54281" name="Equation" r:id="rId12" imgW="266700" imgH="177800" progId="Equation.3">
              <p:embed/>
            </p:oleObj>
          </a:graphicData>
        </a:graphic>
      </p:graphicFrame>
      <p:graphicFrame>
        <p:nvGraphicFramePr>
          <p:cNvPr id="51215" name="Object 15"/>
          <p:cNvGraphicFramePr>
            <a:graphicFrameLocks noChangeAspect="1"/>
          </p:cNvGraphicFramePr>
          <p:nvPr/>
        </p:nvGraphicFramePr>
        <p:xfrm>
          <a:off x="5791200" y="2182813"/>
          <a:ext cx="409575" cy="407987"/>
        </p:xfrm>
        <a:graphic>
          <a:graphicData uri="http://schemas.openxmlformats.org/presentationml/2006/ole">
            <p:oleObj spid="_x0000_s54282" name="Equation" r:id="rId13" imgW="177800" imgH="177800" progId="Equation.3">
              <p:embed/>
            </p:oleObj>
          </a:graphicData>
        </a:graphic>
      </p:graphicFrame>
      <p:graphicFrame>
        <p:nvGraphicFramePr>
          <p:cNvPr id="51216" name="Object 16"/>
          <p:cNvGraphicFramePr>
            <a:graphicFrameLocks noChangeAspect="1"/>
          </p:cNvGraphicFramePr>
          <p:nvPr/>
        </p:nvGraphicFramePr>
        <p:xfrm>
          <a:off x="7848600" y="2182813"/>
          <a:ext cx="614363" cy="407987"/>
        </p:xfrm>
        <a:graphic>
          <a:graphicData uri="http://schemas.openxmlformats.org/presentationml/2006/ole">
            <p:oleObj spid="_x0000_s54283" name="Equation" r:id="rId14" imgW="2667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relate the model state with observations?</a:t>
            </a:r>
            <a:br>
              <a:rPr lang="en-US" dirty="0" smtClean="0"/>
            </a:br>
            <a:r>
              <a:rPr lang="en-US" sz="2000" dirty="0" smtClean="0"/>
              <a:t>(Tracking = estimation of model from observations)</a:t>
            </a:r>
            <a:r>
              <a:rPr lang="en-US" dirty="0" smtClean="0"/>
              <a:t/>
            </a:r>
            <a:br>
              <a:rPr lang="en-US" dirty="0" smtClean="0"/>
            </a:br>
            <a:endParaRPr lang="en-US" dirty="0"/>
          </a:p>
        </p:txBody>
      </p:sp>
      <p:pic>
        <p:nvPicPr>
          <p:cNvPr id="7" name="Content Placeholder 6" descr="tracking.png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457200" y="1982684"/>
            <a:ext cx="8229600" cy="2665516"/>
          </a:xfrm>
        </p:spPr>
      </p:pic>
      <p:sp>
        <p:nvSpPr>
          <p:cNvPr id="9" name="TextBox 8"/>
          <p:cNvSpPr txBox="1"/>
          <p:nvPr/>
        </p:nvSpPr>
        <p:spPr>
          <a:xfrm>
            <a:off x="609600" y="1509661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Video sequence</a:t>
            </a:r>
            <a:endParaRPr lang="en-US" dirty="0"/>
          </a:p>
        </p:txBody>
      </p:sp>
      <p:graphicFrame>
        <p:nvGraphicFramePr>
          <p:cNvPr id="48131" name="Object 3"/>
          <p:cNvGraphicFramePr>
            <a:graphicFrameLocks noChangeAspect="1"/>
          </p:cNvGraphicFramePr>
          <p:nvPr/>
        </p:nvGraphicFramePr>
        <p:xfrm>
          <a:off x="6629400" y="3948061"/>
          <a:ext cx="319088" cy="320675"/>
        </p:xfrm>
        <a:graphic>
          <a:graphicData uri="http://schemas.openxmlformats.org/presentationml/2006/ole">
            <p:oleObj spid="_x0000_s56323" name="Equation" r:id="rId4" imgW="177800" imgH="177800" progId="Equation.3">
              <p:embed/>
            </p:oleObj>
          </a:graphicData>
        </a:graphic>
      </p:graphicFrame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2422525" y="1569986"/>
          <a:ext cx="320675" cy="320675"/>
        </p:xfrm>
        <a:graphic>
          <a:graphicData uri="http://schemas.openxmlformats.org/presentationml/2006/ole">
            <p:oleObj spid="_x0000_s56322" name="Equation" r:id="rId5" imgW="177800" imgH="177800" progId="Equation.3">
              <p:embed/>
            </p:oleObj>
          </a:graphicData>
        </a:graphic>
      </p:graphicFrame>
      <p:graphicFrame>
        <p:nvGraphicFramePr>
          <p:cNvPr id="48135" name="Object 7"/>
          <p:cNvGraphicFramePr>
            <a:graphicFrameLocks noChangeAspect="1"/>
          </p:cNvGraphicFramePr>
          <p:nvPr/>
        </p:nvGraphicFramePr>
        <p:xfrm>
          <a:off x="8207375" y="3946525"/>
          <a:ext cx="479425" cy="320675"/>
        </p:xfrm>
        <a:graphic>
          <a:graphicData uri="http://schemas.openxmlformats.org/presentationml/2006/ole">
            <p:oleObj spid="_x0000_s56324" name="Equation" r:id="rId6" imgW="266700" imgH="177800" progId="Equation.3">
              <p:embed/>
            </p:oleObj>
          </a:graphicData>
        </a:graphic>
      </p:graphicFrame>
      <p:graphicFrame>
        <p:nvGraphicFramePr>
          <p:cNvPr id="48136" name="Object 8"/>
          <p:cNvGraphicFramePr>
            <a:graphicFrameLocks noChangeAspect="1"/>
          </p:cNvGraphicFramePr>
          <p:nvPr/>
        </p:nvGraphicFramePr>
        <p:xfrm>
          <a:off x="4572000" y="3962400"/>
          <a:ext cx="479425" cy="320675"/>
        </p:xfrm>
        <a:graphic>
          <a:graphicData uri="http://schemas.openxmlformats.org/presentationml/2006/ole">
            <p:oleObj spid="_x0000_s56325" name="Equation" r:id="rId7" imgW="266700" imgH="177800" progId="Equation.3">
              <p:embed/>
            </p:oleObj>
          </a:graphicData>
        </a:graphic>
      </p:graphicFrame>
      <p:sp>
        <p:nvSpPr>
          <p:cNvPr id="14" name="TextBox 13"/>
          <p:cNvSpPr txBox="1"/>
          <p:nvPr/>
        </p:nvSpPr>
        <p:spPr>
          <a:xfrm>
            <a:off x="4953000" y="1981200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Sequence of estimated states</a:t>
            </a:r>
            <a:endParaRPr 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04800" y="4674275"/>
            <a:ext cx="87630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Lets introduce a potentially non-linear function for “</a:t>
            </a:r>
            <a:r>
              <a:rPr lang="en-US" i="1" dirty="0" smtClean="0"/>
              <a:t>drawing the stick figure</a:t>
            </a:r>
            <a:r>
              <a:rPr lang="en-US" dirty="0" smtClean="0"/>
              <a:t>” in image space and compare with the observed image. Something like this,</a:t>
            </a:r>
          </a:p>
          <a:p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However our observations are noisy so we want a probabilistic model for this!</a:t>
            </a:r>
            <a:endParaRPr lang="en-US" dirty="0"/>
          </a:p>
        </p:txBody>
      </p:sp>
      <p:graphicFrame>
        <p:nvGraphicFramePr>
          <p:cNvPr id="48137" name="Object 9"/>
          <p:cNvGraphicFramePr>
            <a:graphicFrameLocks noChangeAspect="1"/>
          </p:cNvGraphicFramePr>
          <p:nvPr/>
        </p:nvGraphicFramePr>
        <p:xfrm>
          <a:off x="3049947" y="5791200"/>
          <a:ext cx="1674453" cy="514350"/>
        </p:xfrm>
        <a:graphic>
          <a:graphicData uri="http://schemas.openxmlformats.org/presentationml/2006/ole">
            <p:oleObj spid="_x0000_s56326" name="Equation" r:id="rId8" imgW="787400" imgH="241300" progId="Equation.3">
              <p:embed/>
            </p:oleObj>
          </a:graphicData>
        </a:graphic>
      </p:graphicFrame>
      <p:sp>
        <p:nvSpPr>
          <p:cNvPr id="12" name="TextBox 11"/>
          <p:cNvSpPr txBox="1"/>
          <p:nvPr/>
        </p:nvSpPr>
        <p:spPr>
          <a:xfrm>
            <a:off x="304800" y="4812268"/>
            <a:ext cx="8763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What do the image of a particular stick figure look like? 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6019800" y="4800600"/>
            <a:ext cx="2133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Hard problem!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12" grpId="0"/>
      <p:bldP spid="1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Enter hidden Markov models (HMM)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r>
              <a:rPr lang="en-US" dirty="0" smtClean="0"/>
              <a:t>This model states that we only observe the images directly and the states indirectly – they are hidden (latent variables). If states are discrete we have a HMM.</a:t>
            </a:r>
          </a:p>
          <a:p>
            <a:r>
              <a:rPr lang="en-US" dirty="0" smtClean="0"/>
              <a:t>First order Markov chain in the states.</a:t>
            </a:r>
            <a:endParaRPr lang="en-US" dirty="0"/>
          </a:p>
        </p:txBody>
      </p:sp>
      <p:pic>
        <p:nvPicPr>
          <p:cNvPr id="4" name="Picture 3" descr="hmm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1" y="1600200"/>
            <a:ext cx="8001000" cy="3286946"/>
          </a:xfrm>
          <a:prstGeom prst="rect">
            <a:avLst/>
          </a:prstGeom>
        </p:spPr>
      </p:pic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3105150" y="2960687"/>
          <a:ext cx="379413" cy="87313"/>
        </p:xfrm>
        <a:graphic>
          <a:graphicData uri="http://schemas.openxmlformats.org/presentationml/2006/ole">
            <p:oleObj spid="_x0000_s57346" name="Equation" r:id="rId5" imgW="165100" imgH="38100" progId="Equation.3">
              <p:embed/>
            </p:oleObj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990600" y="2819400"/>
          <a:ext cx="438150" cy="407987"/>
        </p:xfrm>
        <a:graphic>
          <a:graphicData uri="http://schemas.openxmlformats.org/presentationml/2006/ole">
            <p:oleObj spid="_x0000_s57347" name="Equation" r:id="rId6" imgW="190500" imgH="177800" progId="Equation.3">
              <p:embed/>
            </p:oleObj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3805237" y="2819400"/>
          <a:ext cx="614363" cy="407988"/>
        </p:xfrm>
        <a:graphic>
          <a:graphicData uri="http://schemas.openxmlformats.org/presentationml/2006/ole">
            <p:oleObj spid="_x0000_s57348" name="Equation" r:id="rId7" imgW="266700" imgH="177800" progId="Equation.3">
              <p:embed/>
            </p:oleObj>
          </a:graphicData>
        </a:graphic>
      </p:graphicFrame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6096000" y="2819400"/>
          <a:ext cx="409575" cy="407988"/>
        </p:xfrm>
        <a:graphic>
          <a:graphicData uri="http://schemas.openxmlformats.org/presentationml/2006/ole">
            <p:oleObj spid="_x0000_s57349" name="Equation" r:id="rId8" imgW="177800" imgH="177800" progId="Equation.3">
              <p:embed/>
            </p:oleObj>
          </a:graphicData>
        </a:graphic>
      </p:graphicFrame>
      <p:graphicFrame>
        <p:nvGraphicFramePr>
          <p:cNvPr id="54278" name="Object 6"/>
          <p:cNvGraphicFramePr>
            <a:graphicFrameLocks noChangeAspect="1"/>
          </p:cNvGraphicFramePr>
          <p:nvPr/>
        </p:nvGraphicFramePr>
        <p:xfrm>
          <a:off x="8134350" y="2819400"/>
          <a:ext cx="614363" cy="407988"/>
        </p:xfrm>
        <a:graphic>
          <a:graphicData uri="http://schemas.openxmlformats.org/presentationml/2006/ole">
            <p:oleObj spid="_x0000_s57350" name="Equation" r:id="rId9" imgW="266700" imgH="177800" progId="Equation.3">
              <p:embed/>
            </p:oleObj>
          </a:graphicData>
        </a:graphic>
      </p:graphicFrame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3886200" y="4316413"/>
          <a:ext cx="466725" cy="407987"/>
        </p:xfrm>
        <a:graphic>
          <a:graphicData uri="http://schemas.openxmlformats.org/presentationml/2006/ole">
            <p:oleObj spid="_x0000_s57351" name="Equation" r:id="rId10" imgW="203200" imgH="177800" progId="Equation.3">
              <p:embed/>
            </p:oleObj>
          </a:graphicData>
        </a:graphic>
      </p:graphicFrame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6121400" y="4316413"/>
          <a:ext cx="290513" cy="407987"/>
        </p:xfrm>
        <a:graphic>
          <a:graphicData uri="http://schemas.openxmlformats.org/presentationml/2006/ole">
            <p:oleObj spid="_x0000_s57352" name="Equation" r:id="rId11" imgW="127000" imgH="177800" progId="Equation.3">
              <p:embed/>
            </p:oleObj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8193088" y="4316413"/>
          <a:ext cx="493712" cy="407987"/>
        </p:xfrm>
        <a:graphic>
          <a:graphicData uri="http://schemas.openxmlformats.org/presentationml/2006/ole">
            <p:oleObj spid="_x0000_s57353" name="Equation" r:id="rId12" imgW="2159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 need a probabilistic observation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371600"/>
            <a:ext cx="8229600" cy="4525963"/>
          </a:xfrm>
        </p:spPr>
        <p:txBody>
          <a:bodyPr/>
          <a:lstStyle/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How about a Gaussian observation model?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endParaRPr lang="en-US" dirty="0" smtClean="0"/>
          </a:p>
          <a:p>
            <a:pPr>
              <a:buNone/>
            </a:pPr>
            <a:r>
              <a:rPr lang="en-US" dirty="0" smtClean="0"/>
              <a:t>Or perhaps more useful</a:t>
            </a:r>
          </a:p>
        </p:txBody>
      </p:sp>
      <p:pic>
        <p:nvPicPr>
          <p:cNvPr id="4" name="Picture 3" descr="hmm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1" y="1782853"/>
            <a:ext cx="8001000" cy="2255747"/>
          </a:xfrm>
          <a:prstGeom prst="rect">
            <a:avLst/>
          </a:prstGeom>
        </p:spPr>
      </p:pic>
      <p:graphicFrame>
        <p:nvGraphicFramePr>
          <p:cNvPr id="54274" name="Object 2"/>
          <p:cNvGraphicFramePr>
            <a:graphicFrameLocks noChangeAspect="1"/>
          </p:cNvGraphicFramePr>
          <p:nvPr/>
        </p:nvGraphicFramePr>
        <p:xfrm>
          <a:off x="3105150" y="2094341"/>
          <a:ext cx="379413" cy="87313"/>
        </p:xfrm>
        <a:graphic>
          <a:graphicData uri="http://schemas.openxmlformats.org/presentationml/2006/ole">
            <p:oleObj spid="_x0000_s59394" name="Equation" r:id="rId4" imgW="165100" imgH="38100" progId="Equation.3">
              <p:embed/>
            </p:oleObj>
          </a:graphicData>
        </a:graphic>
      </p:graphicFrame>
      <p:graphicFrame>
        <p:nvGraphicFramePr>
          <p:cNvPr id="54275" name="Object 3"/>
          <p:cNvGraphicFramePr>
            <a:graphicFrameLocks noChangeAspect="1"/>
          </p:cNvGraphicFramePr>
          <p:nvPr/>
        </p:nvGraphicFramePr>
        <p:xfrm>
          <a:off x="990600" y="1953054"/>
          <a:ext cx="438150" cy="407987"/>
        </p:xfrm>
        <a:graphic>
          <a:graphicData uri="http://schemas.openxmlformats.org/presentationml/2006/ole">
            <p:oleObj spid="_x0000_s59395" name="Equation" r:id="rId5" imgW="190500" imgH="177800" progId="Equation.3">
              <p:embed/>
            </p:oleObj>
          </a:graphicData>
        </a:graphic>
      </p:graphicFrame>
      <p:graphicFrame>
        <p:nvGraphicFramePr>
          <p:cNvPr id="54276" name="Object 4"/>
          <p:cNvGraphicFramePr>
            <a:graphicFrameLocks noChangeAspect="1"/>
          </p:cNvGraphicFramePr>
          <p:nvPr/>
        </p:nvGraphicFramePr>
        <p:xfrm>
          <a:off x="3841750" y="1952625"/>
          <a:ext cx="614363" cy="407988"/>
        </p:xfrm>
        <a:graphic>
          <a:graphicData uri="http://schemas.openxmlformats.org/presentationml/2006/ole">
            <p:oleObj spid="_x0000_s59396" name="Equation" r:id="rId6" imgW="266700" imgH="177800" progId="Equation.3">
              <p:embed/>
            </p:oleObj>
          </a:graphicData>
        </a:graphic>
      </p:graphicFrame>
      <p:graphicFrame>
        <p:nvGraphicFramePr>
          <p:cNvPr id="54277" name="Object 5"/>
          <p:cNvGraphicFramePr>
            <a:graphicFrameLocks noChangeAspect="1"/>
          </p:cNvGraphicFramePr>
          <p:nvPr/>
        </p:nvGraphicFramePr>
        <p:xfrm>
          <a:off x="6096000" y="1952625"/>
          <a:ext cx="409575" cy="407988"/>
        </p:xfrm>
        <a:graphic>
          <a:graphicData uri="http://schemas.openxmlformats.org/presentationml/2006/ole">
            <p:oleObj spid="_x0000_s59397" name="Equation" r:id="rId7" imgW="177800" imgH="177800" progId="Equation.3">
              <p:embed/>
            </p:oleObj>
          </a:graphicData>
        </a:graphic>
      </p:graphicFrame>
      <p:graphicFrame>
        <p:nvGraphicFramePr>
          <p:cNvPr id="54278" name="Object 6"/>
          <p:cNvGraphicFramePr>
            <a:graphicFrameLocks noChangeAspect="1"/>
          </p:cNvGraphicFramePr>
          <p:nvPr/>
        </p:nvGraphicFramePr>
        <p:xfrm>
          <a:off x="8134350" y="1952625"/>
          <a:ext cx="614363" cy="407988"/>
        </p:xfrm>
        <a:graphic>
          <a:graphicData uri="http://schemas.openxmlformats.org/presentationml/2006/ole">
            <p:oleObj spid="_x0000_s59398" name="Equation" r:id="rId8" imgW="266700" imgH="177800" progId="Equation.3">
              <p:embed/>
            </p:oleObj>
          </a:graphicData>
        </a:graphic>
      </p:graphicFrame>
      <p:graphicFrame>
        <p:nvGraphicFramePr>
          <p:cNvPr id="54279" name="Object 7"/>
          <p:cNvGraphicFramePr>
            <a:graphicFrameLocks noChangeAspect="1"/>
          </p:cNvGraphicFramePr>
          <p:nvPr/>
        </p:nvGraphicFramePr>
        <p:xfrm>
          <a:off x="3886200" y="3449638"/>
          <a:ext cx="466725" cy="407987"/>
        </p:xfrm>
        <a:graphic>
          <a:graphicData uri="http://schemas.openxmlformats.org/presentationml/2006/ole">
            <p:oleObj spid="_x0000_s59399" name="Equation" r:id="rId9" imgW="203200" imgH="177800" progId="Equation.3">
              <p:embed/>
            </p:oleObj>
          </a:graphicData>
        </a:graphic>
      </p:graphicFrame>
      <p:graphicFrame>
        <p:nvGraphicFramePr>
          <p:cNvPr id="54280" name="Object 8"/>
          <p:cNvGraphicFramePr>
            <a:graphicFrameLocks noChangeAspect="1"/>
          </p:cNvGraphicFramePr>
          <p:nvPr/>
        </p:nvGraphicFramePr>
        <p:xfrm>
          <a:off x="6172200" y="3449638"/>
          <a:ext cx="290513" cy="407987"/>
        </p:xfrm>
        <a:graphic>
          <a:graphicData uri="http://schemas.openxmlformats.org/presentationml/2006/ole">
            <p:oleObj spid="_x0000_s59400" name="Equation" r:id="rId10" imgW="127000" imgH="177800" progId="Equation.3">
              <p:embed/>
            </p:oleObj>
          </a:graphicData>
        </a:graphic>
      </p:graphicFrame>
      <p:graphicFrame>
        <p:nvGraphicFramePr>
          <p:cNvPr id="54281" name="Object 9"/>
          <p:cNvGraphicFramePr>
            <a:graphicFrameLocks noChangeAspect="1"/>
          </p:cNvGraphicFramePr>
          <p:nvPr/>
        </p:nvGraphicFramePr>
        <p:xfrm>
          <a:off x="8193088" y="3449638"/>
          <a:ext cx="493712" cy="407987"/>
        </p:xfrm>
        <a:graphic>
          <a:graphicData uri="http://schemas.openxmlformats.org/presentationml/2006/ole">
            <p:oleObj spid="_x0000_s59401" name="Equation" r:id="rId11" imgW="215900" imgH="177800" progId="Equation.3">
              <p:embed/>
            </p:oleObj>
          </a:graphicData>
        </a:graphic>
      </p:graphicFrame>
      <p:graphicFrame>
        <p:nvGraphicFramePr>
          <p:cNvPr id="55306" name="Object 10"/>
          <p:cNvGraphicFramePr>
            <a:graphicFrameLocks noChangeAspect="1"/>
          </p:cNvGraphicFramePr>
          <p:nvPr/>
        </p:nvGraphicFramePr>
        <p:xfrm>
          <a:off x="4352925" y="1524000"/>
          <a:ext cx="1666875" cy="407988"/>
        </p:xfrm>
        <a:graphic>
          <a:graphicData uri="http://schemas.openxmlformats.org/presentationml/2006/ole">
            <p:oleObj spid="_x0000_s59402" name="Equation" r:id="rId12" imgW="723900" imgH="177800" progId="Equation.3">
              <p:embed/>
            </p:oleObj>
          </a:graphicData>
        </a:graphic>
      </p:graphicFrame>
      <p:graphicFrame>
        <p:nvGraphicFramePr>
          <p:cNvPr id="55307" name="Object 11"/>
          <p:cNvGraphicFramePr>
            <a:graphicFrameLocks noChangeAspect="1"/>
          </p:cNvGraphicFramePr>
          <p:nvPr/>
        </p:nvGraphicFramePr>
        <p:xfrm>
          <a:off x="4827588" y="2716212"/>
          <a:ext cx="1344612" cy="407988"/>
        </p:xfrm>
        <a:graphic>
          <a:graphicData uri="http://schemas.openxmlformats.org/presentationml/2006/ole">
            <p:oleObj spid="_x0000_s59403" name="Equation" r:id="rId13" imgW="584200" imgH="177800" progId="Equation.3">
              <p:embed/>
            </p:oleObj>
          </a:graphicData>
        </a:graphic>
      </p:graphicFrame>
      <p:graphicFrame>
        <p:nvGraphicFramePr>
          <p:cNvPr id="55308" name="Object 12"/>
          <p:cNvGraphicFramePr>
            <a:graphicFrameLocks noChangeAspect="1"/>
          </p:cNvGraphicFramePr>
          <p:nvPr/>
        </p:nvGraphicFramePr>
        <p:xfrm>
          <a:off x="1073150" y="4549775"/>
          <a:ext cx="4794250" cy="1165225"/>
        </p:xfrm>
        <a:graphic>
          <a:graphicData uri="http://schemas.openxmlformats.org/presentationml/2006/ole">
            <p:oleObj spid="_x0000_s59404" name="Equation" r:id="rId14" imgW="2082800" imgH="508000" progId="Equation.3">
              <p:embed/>
            </p:oleObj>
          </a:graphicData>
        </a:graphic>
      </p:graphicFrame>
      <p:graphicFrame>
        <p:nvGraphicFramePr>
          <p:cNvPr id="55309" name="Object 13"/>
          <p:cNvGraphicFramePr>
            <a:graphicFrameLocks noChangeAspect="1"/>
          </p:cNvGraphicFramePr>
          <p:nvPr/>
        </p:nvGraphicFramePr>
        <p:xfrm>
          <a:off x="3962400" y="5937250"/>
          <a:ext cx="4149725" cy="844550"/>
        </p:xfrm>
        <a:graphic>
          <a:graphicData uri="http://schemas.openxmlformats.org/presentationml/2006/ole">
            <p:oleObj spid="_x0000_s59405" name="Equation" r:id="rId15" imgW="1803400" imgH="3683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Observations in practice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2569027"/>
            <a:ext cx="6553201" cy="421277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81000" y="1600200"/>
            <a:ext cx="838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/>
              <a:t>                compares the image    (here a stereo depth map) and state </a:t>
            </a:r>
            <a:endParaRPr lang="en-US" sz="2000" dirty="0"/>
          </a:p>
        </p:txBody>
      </p:sp>
      <p:graphicFrame>
        <p:nvGraphicFramePr>
          <p:cNvPr id="7" name="Content Placeholder 6"/>
          <p:cNvGraphicFramePr>
            <a:graphicFrameLocks noChangeAspect="1"/>
          </p:cNvGraphicFramePr>
          <p:nvPr>
            <p:ph sz="half" idx="1"/>
          </p:nvPr>
        </p:nvGraphicFramePr>
        <p:xfrm>
          <a:off x="457200" y="1676400"/>
          <a:ext cx="1055687" cy="336028"/>
        </p:xfrm>
        <a:graphic>
          <a:graphicData uri="http://schemas.openxmlformats.org/presentationml/2006/ole">
            <p:oleObj spid="_x0000_s60418" name="Equation" r:id="rId5" imgW="558800" imgH="177800" progId="Equation.3">
              <p:embed/>
            </p:oleObj>
          </a:graphicData>
        </a:graphic>
      </p:graphicFrame>
      <p:graphicFrame>
        <p:nvGraphicFramePr>
          <p:cNvPr id="38915" name="Content Placeholder 6"/>
          <p:cNvGraphicFramePr>
            <a:graphicFrameLocks noChangeAspect="1"/>
          </p:cNvGraphicFramePr>
          <p:nvPr/>
        </p:nvGraphicFramePr>
        <p:xfrm>
          <a:off x="3951287" y="1676400"/>
          <a:ext cx="239713" cy="336550"/>
        </p:xfrm>
        <a:graphic>
          <a:graphicData uri="http://schemas.openxmlformats.org/presentationml/2006/ole">
            <p:oleObj spid="_x0000_s60419" name="Equation" r:id="rId6" imgW="127000" imgH="177800" progId="Equation.3">
              <p:embed/>
            </p:oleObj>
          </a:graphicData>
        </a:graphic>
      </p:graphicFrame>
      <p:graphicFrame>
        <p:nvGraphicFramePr>
          <p:cNvPr id="38916" name="Content Placeholder 6"/>
          <p:cNvGraphicFramePr>
            <a:graphicFrameLocks noChangeAspect="1"/>
          </p:cNvGraphicFramePr>
          <p:nvPr/>
        </p:nvGraphicFramePr>
        <p:xfrm>
          <a:off x="8305800" y="1676400"/>
          <a:ext cx="334962" cy="336550"/>
        </p:xfrm>
        <a:graphic>
          <a:graphicData uri="http://schemas.openxmlformats.org/presentationml/2006/ole">
            <p:oleObj spid="_x0000_s60420" name="Equation" r:id="rId7" imgW="1778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Observational model using stereo video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04800" y="1600200"/>
            <a:ext cx="4572000" cy="4525963"/>
          </a:xfrm>
        </p:spPr>
        <p:txBody>
          <a:bodyPr/>
          <a:lstStyle/>
          <a:p>
            <a:r>
              <a:rPr lang="en-US" sz="2400" dirty="0" smtClean="0"/>
              <a:t>Observations are collections of 3D stereo points: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 smtClean="0"/>
          </a:p>
          <a:p>
            <a:r>
              <a:rPr lang="en-US" sz="2400" dirty="0" smtClean="0"/>
              <a:t>Introduce simple skin model: A capsule per bone.</a:t>
            </a:r>
          </a:p>
          <a:p>
            <a:r>
              <a:rPr lang="en-US" sz="2400" dirty="0" smtClean="0"/>
              <a:t>Observational model:</a:t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r>
              <a:rPr lang="en-US" sz="2400" dirty="0" smtClean="0"/>
              <a:t/>
            </a:r>
            <a:br>
              <a:rPr lang="en-US" sz="2400" dirty="0" smtClean="0"/>
            </a:br>
            <a:endParaRPr lang="en-US" sz="2400" dirty="0"/>
          </a:p>
        </p:txBody>
      </p:sp>
      <p:pic>
        <p:nvPicPr>
          <p:cNvPr id="6" name="Picture 5" descr="stereo_example_front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0600" y="1143000"/>
            <a:ext cx="4134380" cy="2879568"/>
          </a:xfrm>
          <a:prstGeom prst="rect">
            <a:avLst/>
          </a:prstGeom>
        </p:spPr>
      </p:pic>
      <p:pic>
        <p:nvPicPr>
          <p:cNvPr id="7" name="Picture 6" descr="half_cylinder_skin.pdf"/>
          <p:cNvPicPr>
            <a:picLocks noChangeAspect="1"/>
          </p:cNvPicPr>
          <p:nvPr/>
        </p:nvPicPr>
        <mc:AlternateContent>
          <mc:Choice xmlns:ma="http://schemas.microsoft.com/office/mac/drawingml/2008/main" Requires="ma">
            <p:blipFill>
              <a:blip r:embed="rId5"/>
              <a:stretch>
                <a:fillRect/>
              </a:stretch>
            </p:blipFill>
          </mc:Choice>
          <mc:Fallback>
            <p:blipFill>
              <a:blip r:embed="rId6"/>
              <a:stretch>
                <a:fillRect/>
              </a:stretch>
            </p:blipFill>
          </mc:Fallback>
        </mc:AlternateContent>
        <p:spPr>
          <a:xfrm>
            <a:off x="5663652" y="4012822"/>
            <a:ext cx="2642148" cy="2616578"/>
          </a:xfrm>
          <a:prstGeom prst="rect">
            <a:avLst/>
          </a:prstGeom>
        </p:spPr>
      </p:pic>
      <p:graphicFrame>
        <p:nvGraphicFramePr>
          <p:cNvPr id="69634" name="Object 2"/>
          <p:cNvGraphicFramePr>
            <a:graphicFrameLocks noChangeAspect="1"/>
          </p:cNvGraphicFramePr>
          <p:nvPr/>
        </p:nvGraphicFramePr>
        <p:xfrm>
          <a:off x="673100" y="2524125"/>
          <a:ext cx="2224088" cy="447675"/>
        </p:xfrm>
        <a:graphic>
          <a:graphicData uri="http://schemas.openxmlformats.org/presentationml/2006/ole">
            <p:oleObj spid="_x0000_s98306" name="Equation" r:id="rId7" imgW="1003300" imgH="203200" progId="Equation.3">
              <p:embed/>
            </p:oleObj>
          </a:graphicData>
        </a:graphic>
      </p:graphicFrame>
      <p:graphicFrame>
        <p:nvGraphicFramePr>
          <p:cNvPr id="69635" name="Object 3"/>
          <p:cNvGraphicFramePr>
            <a:graphicFrameLocks noChangeAspect="1"/>
          </p:cNvGraphicFramePr>
          <p:nvPr/>
        </p:nvGraphicFramePr>
        <p:xfrm>
          <a:off x="687388" y="4395788"/>
          <a:ext cx="3122612" cy="874712"/>
        </p:xfrm>
        <a:graphic>
          <a:graphicData uri="http://schemas.openxmlformats.org/presentationml/2006/ole">
            <p:oleObj spid="_x0000_s98307" name="Equation" r:id="rId8" imgW="1574800" imgH="444500" progId="Equation.3">
              <p:embed/>
            </p:oleObj>
          </a:graphicData>
        </a:graphic>
      </p:graphicFrame>
      <p:graphicFrame>
        <p:nvGraphicFramePr>
          <p:cNvPr id="69636" name="Object 4"/>
          <p:cNvGraphicFramePr>
            <a:graphicFrameLocks noChangeAspect="1"/>
          </p:cNvGraphicFramePr>
          <p:nvPr/>
        </p:nvGraphicFramePr>
        <p:xfrm>
          <a:off x="668338" y="5283200"/>
          <a:ext cx="3751262" cy="876300"/>
        </p:xfrm>
        <a:graphic>
          <a:graphicData uri="http://schemas.openxmlformats.org/presentationml/2006/ole">
            <p:oleObj spid="_x0000_s98308" name="Equation" r:id="rId9" imgW="1892300" imgH="444500" progId="Equation.3">
              <p:embed/>
            </p:oleObj>
          </a:graphicData>
        </a:graphic>
      </p:graphicFrame>
      <p:graphicFrame>
        <p:nvGraphicFramePr>
          <p:cNvPr id="98309" name="Object 5"/>
          <p:cNvGraphicFramePr>
            <a:graphicFrameLocks noChangeAspect="1"/>
          </p:cNvGraphicFramePr>
          <p:nvPr/>
        </p:nvGraphicFramePr>
        <p:xfrm>
          <a:off x="685800" y="6248400"/>
          <a:ext cx="2619375" cy="349250"/>
        </p:xfrm>
        <a:graphic>
          <a:graphicData uri="http://schemas.openxmlformats.org/presentationml/2006/ole">
            <p:oleObj spid="_x0000_s98309" name="Equation" r:id="rId10" imgW="1320800" imgH="1778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Marker based motion capture</a:t>
            </a:r>
            <a:endParaRPr lang="en-US" dirty="0"/>
          </a:p>
        </p:txBody>
      </p:sp>
      <p:pic>
        <p:nvPicPr>
          <p:cNvPr id="4" name="CMU_05_06.mpg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304800" y="2133600"/>
            <a:ext cx="4064000" cy="3048000"/>
          </a:xfrm>
        </p:spPr>
      </p:pic>
      <p:pic>
        <p:nvPicPr>
          <p:cNvPr id="5" name="CMU_ani_05_06.avi">
            <a:hlinkClick r:id="" action="ppaction://media"/>
          </p:cNvPr>
          <p:cNvPicPr/>
          <p:nvPr>
            <a:videoFile r:link="rId2"/>
          </p:nvPr>
        </p:nvPicPr>
        <p:blipFill>
          <a:blip r:embed="rId6"/>
          <a:stretch>
            <a:fillRect/>
          </a:stretch>
        </p:blipFill>
        <p:spPr>
          <a:xfrm>
            <a:off x="4495800" y="2133600"/>
            <a:ext cx="4064000" cy="30480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4267200" y="5410200"/>
            <a:ext cx="4419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[http://</a:t>
            </a:r>
            <a:r>
              <a:rPr lang="en-US" dirty="0" err="1" smtClean="0"/>
              <a:t>mocap.cs.cmu.edu</a:t>
            </a:r>
            <a:r>
              <a:rPr lang="en-US" dirty="0" smtClean="0"/>
              <a:t>/]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75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733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15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do tracking (estimation of pose)?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If we want to do real-time tracking we need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r>
              <a:rPr lang="en-US" sz="2400" dirty="0" smtClean="0"/>
              <a:t>And then take averages to compute a prediction of the current state.</a:t>
            </a:r>
          </a:p>
          <a:p>
            <a:endParaRPr lang="en-US" sz="2400" dirty="0" smtClean="0"/>
          </a:p>
          <a:p>
            <a:endParaRPr lang="en-US" sz="2400" dirty="0" smtClean="0"/>
          </a:p>
          <a:p>
            <a:pPr>
              <a:buNone/>
            </a:pPr>
            <a:endParaRPr lang="en-US" sz="2400" dirty="0"/>
          </a:p>
        </p:txBody>
      </p:sp>
      <p:pic>
        <p:nvPicPr>
          <p:cNvPr id="14" name="Content Placeholder 14" descr="bodyspace_posterior.png"/>
          <p:cNvPicPr>
            <a:picLocks noChangeAspect="1"/>
          </p:cNvPicPr>
          <p:nvPr/>
        </p:nvPicPr>
        <p:blipFill>
          <a:blip r:embed="rId4"/>
          <a:srcRect t="-23667" b="-23667"/>
          <a:stretch>
            <a:fillRect/>
          </a:stretch>
        </p:blipFill>
        <p:spPr bwMode="auto">
          <a:xfrm>
            <a:off x="4876800" y="2950833"/>
            <a:ext cx="3962400" cy="444056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5" name="Object 3"/>
          <p:cNvGraphicFramePr>
            <a:graphicFrameLocks noChangeAspect="1"/>
          </p:cNvGraphicFramePr>
          <p:nvPr/>
        </p:nvGraphicFramePr>
        <p:xfrm>
          <a:off x="8686800" y="6324600"/>
          <a:ext cx="319088" cy="320675"/>
        </p:xfrm>
        <a:graphic>
          <a:graphicData uri="http://schemas.openxmlformats.org/presentationml/2006/ole">
            <p:oleObj spid="_x0000_s62466" name="Equation" r:id="rId5" imgW="177800" imgH="177800" progId="Equation.3">
              <p:embed/>
            </p:oleObj>
          </a:graphicData>
        </a:graphic>
      </p:graphicFrame>
      <p:graphicFrame>
        <p:nvGraphicFramePr>
          <p:cNvPr id="16" name="Object 4"/>
          <p:cNvGraphicFramePr>
            <a:graphicFrameLocks noChangeAspect="1"/>
          </p:cNvGraphicFramePr>
          <p:nvPr/>
        </p:nvGraphicFramePr>
        <p:xfrm>
          <a:off x="5105400" y="3505200"/>
          <a:ext cx="1139825" cy="320675"/>
        </p:xfrm>
        <a:graphic>
          <a:graphicData uri="http://schemas.openxmlformats.org/presentationml/2006/ole">
            <p:oleObj spid="_x0000_s62467" name="Equation" r:id="rId6" imgW="635000" imgH="177800" progId="Equation.3">
              <p:embed/>
            </p:oleObj>
          </a:graphicData>
        </a:graphic>
      </p:graphicFrame>
      <p:sp>
        <p:nvSpPr>
          <p:cNvPr id="17" name="TextBox 16"/>
          <p:cNvSpPr txBox="1"/>
          <p:nvPr/>
        </p:nvSpPr>
        <p:spPr>
          <a:xfrm>
            <a:off x="6858000" y="3733800"/>
            <a:ext cx="2133600" cy="923330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da-DK" dirty="0" err="1" smtClean="0"/>
              <a:t>Probability</a:t>
            </a:r>
            <a:r>
              <a:rPr lang="da-DK" dirty="0" smtClean="0"/>
              <a:t> of </a:t>
            </a:r>
            <a:r>
              <a:rPr lang="da-DK" dirty="0" err="1" smtClean="0"/>
              <a:t>state</a:t>
            </a:r>
            <a:r>
              <a:rPr lang="da-DK" dirty="0" smtClean="0"/>
              <a:t> </a:t>
            </a:r>
            <a:br>
              <a:rPr lang="da-DK" dirty="0" smtClean="0"/>
            </a:br>
            <a:r>
              <a:rPr lang="da-DK" dirty="0" smtClean="0"/>
              <a:t>      given video </a:t>
            </a:r>
            <a:r>
              <a:rPr lang="da-DK" dirty="0" err="1" smtClean="0"/>
              <a:t>sequence</a:t>
            </a:r>
            <a:r>
              <a:rPr lang="da-DK" dirty="0" smtClean="0"/>
              <a:t>       </a:t>
            </a:r>
            <a:endParaRPr lang="da-DK" dirty="0"/>
          </a:p>
        </p:txBody>
      </p:sp>
      <p:graphicFrame>
        <p:nvGraphicFramePr>
          <p:cNvPr id="18" name="Object 8"/>
          <p:cNvGraphicFramePr>
            <a:graphicFrameLocks noChangeAspect="1"/>
          </p:cNvGraphicFramePr>
          <p:nvPr/>
        </p:nvGraphicFramePr>
        <p:xfrm>
          <a:off x="8015288" y="4322433"/>
          <a:ext cx="319088" cy="320675"/>
        </p:xfrm>
        <a:graphic>
          <a:graphicData uri="http://schemas.openxmlformats.org/presentationml/2006/ole">
            <p:oleObj spid="_x0000_s62468" name="Equation" r:id="rId7" imgW="177800" imgH="177800" progId="Equation.3">
              <p:embed/>
            </p:oleObj>
          </a:graphicData>
        </a:graphic>
      </p:graphicFrame>
      <p:graphicFrame>
        <p:nvGraphicFramePr>
          <p:cNvPr id="19" name="Object 9"/>
          <p:cNvGraphicFramePr>
            <a:graphicFrameLocks noChangeAspect="1"/>
          </p:cNvGraphicFramePr>
          <p:nvPr/>
        </p:nvGraphicFramePr>
        <p:xfrm>
          <a:off x="6948488" y="4038600"/>
          <a:ext cx="319088" cy="320675"/>
        </p:xfrm>
        <a:graphic>
          <a:graphicData uri="http://schemas.openxmlformats.org/presentationml/2006/ole">
            <p:oleObj spid="_x0000_s62469" name="Equation" r:id="rId8" imgW="177800" imgH="177800" progId="Equation.3">
              <p:embed/>
            </p:oleObj>
          </a:graphicData>
        </a:graphic>
      </p:graphicFrame>
      <p:cxnSp>
        <p:nvCxnSpPr>
          <p:cNvPr id="20" name="Straight Arrow Connector 19"/>
          <p:cNvCxnSpPr>
            <a:stCxn id="17" idx="1"/>
          </p:cNvCxnSpPr>
          <p:nvPr/>
        </p:nvCxnSpPr>
        <p:spPr>
          <a:xfrm rot="10800000">
            <a:off x="6019800" y="3886211"/>
            <a:ext cx="838200" cy="30925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/>
          <p:cNvSpPr txBox="1"/>
          <p:nvPr/>
        </p:nvSpPr>
        <p:spPr>
          <a:xfrm>
            <a:off x="457200" y="1600200"/>
            <a:ext cx="8458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/>
              <a:buChar char="•"/>
            </a:pPr>
            <a:r>
              <a:rPr lang="en-US" sz="2400" dirty="0" smtClean="0">
                <a:latin typeface="Arial (Body)"/>
                <a:cs typeface="Arial (Body)"/>
              </a:rPr>
              <a:t>  The model gives us the joint distribution</a:t>
            </a:r>
          </a:p>
        </p:txBody>
      </p:sp>
      <p:graphicFrame>
        <p:nvGraphicFramePr>
          <p:cNvPr id="56330" name="Object 10"/>
          <p:cNvGraphicFramePr>
            <a:graphicFrameLocks noChangeAspect="1"/>
          </p:cNvGraphicFramePr>
          <p:nvPr/>
        </p:nvGraphicFramePr>
        <p:xfrm>
          <a:off x="847724" y="2068513"/>
          <a:ext cx="5934076" cy="990600"/>
        </p:xfrm>
        <a:graphic>
          <a:graphicData uri="http://schemas.openxmlformats.org/presentationml/2006/ole">
            <p:oleObj spid="_x0000_s62470" name="Equation" r:id="rId9" imgW="2578100" imgH="431800" progId="Equation.3">
              <p:embed/>
            </p:oleObj>
          </a:graphicData>
        </a:graphic>
      </p:graphicFrame>
      <p:graphicFrame>
        <p:nvGraphicFramePr>
          <p:cNvPr id="56331" name="Object 11"/>
          <p:cNvGraphicFramePr>
            <a:graphicFrameLocks noChangeAspect="1"/>
          </p:cNvGraphicFramePr>
          <p:nvPr/>
        </p:nvGraphicFramePr>
        <p:xfrm>
          <a:off x="838200" y="4800600"/>
          <a:ext cx="1462088" cy="407987"/>
        </p:xfrm>
        <a:graphic>
          <a:graphicData uri="http://schemas.openxmlformats.org/presentationml/2006/ole">
            <p:oleObj spid="_x0000_s62471" name="Equation" r:id="rId10" imgW="635000" imgH="177800" progId="Equation.3">
              <p:embed/>
            </p:oleObj>
          </a:graphicData>
        </a:graphic>
      </p:graphicFrame>
      <p:cxnSp>
        <p:nvCxnSpPr>
          <p:cNvPr id="25" name="Straight Arrow Connector 24"/>
          <p:cNvCxnSpPr>
            <a:stCxn id="17" idx="1"/>
          </p:cNvCxnSpPr>
          <p:nvPr/>
        </p:nvCxnSpPr>
        <p:spPr>
          <a:xfrm rot="10800000" flipV="1">
            <a:off x="2438400" y="4195464"/>
            <a:ext cx="4419600" cy="7575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3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  <p:bldP spid="17" grpId="0" animBg="1"/>
      <p:bldP spid="21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Probability theory crash course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by applying the sum and product rules we have</a:t>
            </a:r>
          </a:p>
          <a:p>
            <a:pPr>
              <a:buNone/>
            </a:pP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and</a:t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Hence what we need can be derived from the joint distribution.</a:t>
            </a:r>
            <a:endParaRPr lang="en-US" dirty="0"/>
          </a:p>
        </p:txBody>
      </p:sp>
      <p:graphicFrame>
        <p:nvGraphicFramePr>
          <p:cNvPr id="77826" name="Object 2"/>
          <p:cNvGraphicFramePr>
            <a:graphicFrameLocks noChangeAspect="1"/>
          </p:cNvGraphicFramePr>
          <p:nvPr/>
        </p:nvGraphicFramePr>
        <p:xfrm>
          <a:off x="1062037" y="2405063"/>
          <a:ext cx="3128963" cy="931862"/>
        </p:xfrm>
        <a:graphic>
          <a:graphicData uri="http://schemas.openxmlformats.org/presentationml/2006/ole">
            <p:oleObj spid="_x0000_s64514" name="Equation" r:id="rId3" imgW="1358900" imgH="406400" progId="Equation.3">
              <p:embed/>
            </p:oleObj>
          </a:graphicData>
        </a:graphic>
      </p:graphicFrame>
      <p:graphicFrame>
        <p:nvGraphicFramePr>
          <p:cNvPr id="77827" name="Object 3"/>
          <p:cNvGraphicFramePr>
            <a:graphicFrameLocks noChangeAspect="1"/>
          </p:cNvGraphicFramePr>
          <p:nvPr/>
        </p:nvGraphicFramePr>
        <p:xfrm>
          <a:off x="990600" y="4675187"/>
          <a:ext cx="3625850" cy="582613"/>
        </p:xfrm>
        <a:graphic>
          <a:graphicData uri="http://schemas.openxmlformats.org/presentationml/2006/ole">
            <p:oleObj spid="_x0000_s64515" name="Equation" r:id="rId4" imgW="1574800" imgH="254000" progId="Equation.3">
              <p:embed/>
            </p:oleObj>
          </a:graphicData>
        </a:graphic>
      </p:graphicFrame>
      <p:graphicFrame>
        <p:nvGraphicFramePr>
          <p:cNvPr id="77828" name="Object 4"/>
          <p:cNvGraphicFramePr>
            <a:graphicFrameLocks noChangeAspect="1"/>
          </p:cNvGraphicFramePr>
          <p:nvPr/>
        </p:nvGraphicFramePr>
        <p:xfrm>
          <a:off x="990600" y="4038600"/>
          <a:ext cx="4268788" cy="581025"/>
        </p:xfrm>
        <a:graphic>
          <a:graphicData uri="http://schemas.openxmlformats.org/presentationml/2006/ole">
            <p:oleObj spid="_x0000_s64516" name="Equation" r:id="rId5" imgW="1854200" imgH="254000" progId="Equation.3">
              <p:embed/>
            </p:oleObj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8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 we need to sequentially estimate</a:t>
            </a:r>
            <a:br>
              <a:rPr lang="en-US" dirty="0" smtClean="0"/>
            </a:br>
            <a:r>
              <a:rPr lang="en-US" sz="2000" dirty="0" smtClean="0"/>
              <a:t>(Details covered in Advanced topics in data modeling)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Kalman</a:t>
            </a:r>
            <a:r>
              <a:rPr lang="en-US" dirty="0" smtClean="0"/>
              <a:t> filtering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 smtClean="0"/>
              <a:t>Particle filtering</a:t>
            </a:r>
            <a:endParaRPr lang="en-US" dirty="0"/>
          </a:p>
        </p:txBody>
      </p:sp>
      <p:graphicFrame>
        <p:nvGraphicFramePr>
          <p:cNvPr id="60418" name="Object 2"/>
          <p:cNvGraphicFramePr>
            <a:graphicFrameLocks noChangeAspect="1"/>
          </p:cNvGraphicFramePr>
          <p:nvPr/>
        </p:nvGraphicFramePr>
        <p:xfrm>
          <a:off x="5867400" y="457200"/>
          <a:ext cx="1462088" cy="407988"/>
        </p:xfrm>
        <a:graphic>
          <a:graphicData uri="http://schemas.openxmlformats.org/presentationml/2006/ole">
            <p:oleObj spid="_x0000_s65538" name="Equation" r:id="rId3" imgW="635000" imgH="177800" progId="Equation.3">
              <p:embed/>
            </p:oleObj>
          </a:graphicData>
        </a:graphic>
      </p:graphicFrame>
      <p:pic>
        <p:nvPicPr>
          <p:cNvPr id="9" name="Content Placeholder 3" descr="bodyspace_particles.png"/>
          <p:cNvPicPr>
            <a:picLocks noChangeAspect="1"/>
          </p:cNvPicPr>
          <p:nvPr/>
        </p:nvPicPr>
        <p:blipFill>
          <a:blip r:embed="rId4"/>
          <a:srcRect l="-19154" r="-19154"/>
          <a:stretch>
            <a:fillRect/>
          </a:stretch>
        </p:blipFill>
        <p:spPr bwMode="auto">
          <a:xfrm>
            <a:off x="3810000" y="2819400"/>
            <a:ext cx="5957871" cy="3276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</p:pic>
      <p:graphicFrame>
        <p:nvGraphicFramePr>
          <p:cNvPr id="10" name="Object 2"/>
          <p:cNvGraphicFramePr>
            <a:graphicFrameLocks noChangeAspect="1"/>
          </p:cNvGraphicFramePr>
          <p:nvPr/>
        </p:nvGraphicFramePr>
        <p:xfrm>
          <a:off x="8824912" y="5715000"/>
          <a:ext cx="319088" cy="320675"/>
        </p:xfrm>
        <a:graphic>
          <a:graphicData uri="http://schemas.openxmlformats.org/presentationml/2006/ole">
            <p:oleObj spid="_x0000_s65539" name="Equation" r:id="rId5" imgW="177800" imgH="177800" progId="Equation.3">
              <p:embed/>
            </p:oleObj>
          </a:graphicData>
        </a:graphic>
      </p:graphicFrame>
      <p:graphicFrame>
        <p:nvGraphicFramePr>
          <p:cNvPr id="11" name="Object 3"/>
          <p:cNvGraphicFramePr>
            <a:graphicFrameLocks noChangeAspect="1"/>
          </p:cNvGraphicFramePr>
          <p:nvPr/>
        </p:nvGraphicFramePr>
        <p:xfrm>
          <a:off x="4800600" y="2743200"/>
          <a:ext cx="1139825" cy="320675"/>
        </p:xfrm>
        <a:graphic>
          <a:graphicData uri="http://schemas.openxmlformats.org/presentationml/2006/ole">
            <p:oleObj spid="_x0000_s65540" name="Equation" r:id="rId6" imgW="635000" imgH="177800" progId="Equation.3">
              <p:embed/>
            </p:oleObj>
          </a:graphicData>
        </a:graphic>
      </p:graphicFrame>
      <p:graphicFrame>
        <p:nvGraphicFramePr>
          <p:cNvPr id="12" name="Object 5"/>
          <p:cNvGraphicFramePr>
            <a:graphicFrameLocks noChangeAspect="1"/>
          </p:cNvGraphicFramePr>
          <p:nvPr/>
        </p:nvGraphicFramePr>
        <p:xfrm>
          <a:off x="5054600" y="6110287"/>
          <a:ext cx="889000" cy="366713"/>
        </p:xfrm>
        <a:graphic>
          <a:graphicData uri="http://schemas.openxmlformats.org/presentationml/2006/ole">
            <p:oleObj spid="_x0000_s65541" name="Equation" r:id="rId7" imgW="495300" imgH="203200" progId="Equation.3">
              <p:embed/>
            </p:oleObj>
          </a:graphicData>
        </a:graphic>
      </p:graphicFrame>
      <p:graphicFrame>
        <p:nvGraphicFramePr>
          <p:cNvPr id="13" name="Object 6"/>
          <p:cNvGraphicFramePr>
            <a:graphicFrameLocks noChangeAspect="1"/>
          </p:cNvGraphicFramePr>
          <p:nvPr/>
        </p:nvGraphicFramePr>
        <p:xfrm>
          <a:off x="6586538" y="6110287"/>
          <a:ext cx="957262" cy="366713"/>
        </p:xfrm>
        <a:graphic>
          <a:graphicData uri="http://schemas.openxmlformats.org/presentationml/2006/ole">
            <p:oleObj spid="_x0000_s65542" name="Equation" r:id="rId8" imgW="533400" imgH="203200" progId="Equation.3">
              <p:embed/>
            </p:oleObj>
          </a:graphicData>
        </a:graphic>
      </p:graphicFrame>
      <p:graphicFrame>
        <p:nvGraphicFramePr>
          <p:cNvPr id="14" name="Object 7"/>
          <p:cNvGraphicFramePr>
            <a:graphicFrameLocks noChangeAspect="1"/>
          </p:cNvGraphicFramePr>
          <p:nvPr/>
        </p:nvGraphicFramePr>
        <p:xfrm>
          <a:off x="7848600" y="6110287"/>
          <a:ext cx="957262" cy="366713"/>
        </p:xfrm>
        <a:graphic>
          <a:graphicData uri="http://schemas.openxmlformats.org/presentationml/2006/ole">
            <p:oleObj spid="_x0000_s65543" name="Equation" r:id="rId9" imgW="533400" imgH="203200" progId="Equation.3">
              <p:embed/>
            </p:oleObj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6553200" y="2457271"/>
            <a:ext cx="2362200" cy="1200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Particles: A state and a weight:</a:t>
            </a:r>
          </a:p>
          <a:p>
            <a:endParaRPr lang="en-US" dirty="0" smtClean="0"/>
          </a:p>
          <a:p>
            <a:endParaRPr lang="en-US" dirty="0"/>
          </a:p>
        </p:txBody>
      </p:sp>
      <p:graphicFrame>
        <p:nvGraphicFramePr>
          <p:cNvPr id="16" name="Object 8"/>
          <p:cNvGraphicFramePr>
            <a:graphicFrameLocks noChangeAspect="1"/>
          </p:cNvGraphicFramePr>
          <p:nvPr/>
        </p:nvGraphicFramePr>
        <p:xfrm>
          <a:off x="7340600" y="3143071"/>
          <a:ext cx="889000" cy="366713"/>
        </p:xfrm>
        <a:graphic>
          <a:graphicData uri="http://schemas.openxmlformats.org/presentationml/2006/ole">
            <p:oleObj spid="_x0000_s65544" name="Equation" r:id="rId10" imgW="495300" imgH="203200" progId="Equation.3">
              <p:embed/>
            </p:oleObj>
          </a:graphicData>
        </a:graphic>
      </p:graphicFrame>
      <p:graphicFrame>
        <p:nvGraphicFramePr>
          <p:cNvPr id="17" name="Object 11"/>
          <p:cNvGraphicFramePr>
            <a:graphicFrameLocks noChangeAspect="1"/>
          </p:cNvGraphicFramePr>
          <p:nvPr/>
        </p:nvGraphicFramePr>
        <p:xfrm>
          <a:off x="5334000" y="4267200"/>
          <a:ext cx="433387" cy="366713"/>
        </p:xfrm>
        <a:graphic>
          <a:graphicData uri="http://schemas.openxmlformats.org/presentationml/2006/ole">
            <p:oleObj spid="_x0000_s65545" name="Equation" r:id="rId11" imgW="241300" imgH="203200" progId="Equation.3">
              <p:embed/>
            </p:oleObj>
          </a:graphicData>
        </a:graphic>
      </p:graphicFrame>
      <p:graphicFrame>
        <p:nvGraphicFramePr>
          <p:cNvPr id="18" name="Object 12"/>
          <p:cNvGraphicFramePr>
            <a:graphicFrameLocks noChangeAspect="1"/>
          </p:cNvGraphicFramePr>
          <p:nvPr/>
        </p:nvGraphicFramePr>
        <p:xfrm>
          <a:off x="6858000" y="3962400"/>
          <a:ext cx="455612" cy="366713"/>
        </p:xfrm>
        <a:graphic>
          <a:graphicData uri="http://schemas.openxmlformats.org/presentationml/2006/ole">
            <p:oleObj spid="_x0000_s65546" name="Equation" r:id="rId12" imgW="254000" imgH="203200" progId="Equation.3">
              <p:embed/>
            </p:oleObj>
          </a:graphicData>
        </a:graphic>
      </p:graphicFrame>
      <p:graphicFrame>
        <p:nvGraphicFramePr>
          <p:cNvPr id="19" name="Object 13"/>
          <p:cNvGraphicFramePr>
            <a:graphicFrameLocks noChangeAspect="1"/>
          </p:cNvGraphicFramePr>
          <p:nvPr/>
        </p:nvGraphicFramePr>
        <p:xfrm>
          <a:off x="8153400" y="4267200"/>
          <a:ext cx="455612" cy="366713"/>
        </p:xfrm>
        <a:graphic>
          <a:graphicData uri="http://schemas.openxmlformats.org/presentationml/2006/ole">
            <p:oleObj spid="_x0000_s65547" name="Equation" r:id="rId13" imgW="254000" imgH="203200" progId="Equation.3">
              <p:embed/>
            </p:oleObj>
          </a:graphicData>
        </a:graphic>
      </p:graphicFrame>
      <p:pic>
        <p:nvPicPr>
          <p:cNvPr id="20" name="Content Placeholder 3" descr="prediction.png"/>
          <p:cNvPicPr>
            <a:picLocks noGrp="1" noChangeAspect="1"/>
          </p:cNvPicPr>
          <p:nvPr>
            <p:ph idx="1"/>
          </p:nvPr>
        </p:nvPicPr>
        <p:blipFill>
          <a:blip r:embed="rId14"/>
          <a:srcRect l="-19154" r="-19154"/>
          <a:stretch>
            <a:fillRect/>
          </a:stretch>
        </p:blipFill>
        <p:spPr>
          <a:xfrm>
            <a:off x="-762000" y="2785342"/>
            <a:ext cx="6019800" cy="3310658"/>
          </a:xfrm>
        </p:spPr>
      </p:pic>
      <p:graphicFrame>
        <p:nvGraphicFramePr>
          <p:cNvPr id="21" name="Object 2"/>
          <p:cNvGraphicFramePr>
            <a:graphicFrameLocks noChangeAspect="1"/>
          </p:cNvGraphicFramePr>
          <p:nvPr/>
        </p:nvGraphicFramePr>
        <p:xfrm>
          <a:off x="4267200" y="5715000"/>
          <a:ext cx="319088" cy="320675"/>
        </p:xfrm>
        <a:graphic>
          <a:graphicData uri="http://schemas.openxmlformats.org/presentationml/2006/ole">
            <p:oleObj spid="_x0000_s65548" name="Equation" r:id="rId15" imgW="177800" imgH="177800" progId="Equation.3">
              <p:embed/>
            </p:oleObj>
          </a:graphicData>
        </a:graphic>
      </p:graphicFrame>
      <p:graphicFrame>
        <p:nvGraphicFramePr>
          <p:cNvPr id="22" name="Object 3"/>
          <p:cNvGraphicFramePr>
            <a:graphicFrameLocks noChangeAspect="1"/>
          </p:cNvGraphicFramePr>
          <p:nvPr/>
        </p:nvGraphicFramePr>
        <p:xfrm>
          <a:off x="228600" y="2727325"/>
          <a:ext cx="1141412" cy="320675"/>
        </p:xfrm>
        <a:graphic>
          <a:graphicData uri="http://schemas.openxmlformats.org/presentationml/2006/ole">
            <p:oleObj spid="_x0000_s65549" name="Equation" r:id="rId16" imgW="635000" imgH="177800" progId="Equation.3">
              <p:embed/>
            </p:oleObj>
          </a:graphicData>
        </a:graphic>
      </p:graphicFrame>
      <p:sp>
        <p:nvSpPr>
          <p:cNvPr id="26" name="TextBox 25"/>
          <p:cNvSpPr txBox="1"/>
          <p:nvPr/>
        </p:nvSpPr>
        <p:spPr>
          <a:xfrm>
            <a:off x="1676400" y="2256472"/>
            <a:ext cx="2743200" cy="147732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en-US" dirty="0" smtClean="0"/>
              <a:t>Assume </a:t>
            </a:r>
            <a:r>
              <a:rPr lang="en-US" dirty="0" err="1" smtClean="0"/>
              <a:t>Gaussianity</a:t>
            </a:r>
            <a:r>
              <a:rPr lang="en-US" dirty="0" smtClean="0"/>
              <a:t> and linearity of observations and states.</a:t>
            </a:r>
          </a:p>
          <a:p>
            <a:r>
              <a:rPr lang="en-US" dirty="0" smtClean="0"/>
              <a:t>Estimate mean state and covariance.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Voila! We now have a visual tracker</a:t>
            </a:r>
            <a:endParaRPr lang="en-US" dirty="0"/>
          </a:p>
        </p:txBody>
      </p:sp>
      <p:pic>
        <p:nvPicPr>
          <p:cNvPr id="4" name="pelvis1_021209_4.mp4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19200" y="1523999"/>
            <a:ext cx="6975800" cy="523863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And here is another sequence showing different</a:t>
            </a:r>
            <a:br>
              <a:rPr lang="en-US" dirty="0" smtClean="0"/>
            </a:br>
            <a:r>
              <a:rPr lang="en-US" dirty="0" smtClean="0"/>
              <a:t>inference methods</a:t>
            </a:r>
            <a:endParaRPr lang="en-US" dirty="0"/>
          </a:p>
        </p:txBody>
      </p:sp>
      <p:pic>
        <p:nvPicPr>
          <p:cNvPr id="4" name="seq1_mono.mp4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598863" y="1600200"/>
            <a:ext cx="5946273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Per frame part-based recognition of pose</a:t>
            </a:r>
            <a:br>
              <a:rPr lang="en-US" dirty="0" smtClean="0"/>
            </a:br>
            <a:r>
              <a:rPr lang="en-US" dirty="0" smtClean="0"/>
              <a:t>(A model-free approach)</a:t>
            </a:r>
            <a:endParaRPr lang="en-US" dirty="0"/>
          </a:p>
        </p:txBody>
      </p:sp>
      <p:pic>
        <p:nvPicPr>
          <p:cNvPr id="4" name="Content Placeholder 3" descr="shotton.tiff"/>
          <p:cNvPicPr>
            <a:picLocks noGrp="1" noChangeAspect="1"/>
          </p:cNvPicPr>
          <p:nvPr>
            <p:ph idx="1"/>
          </p:nvPr>
        </p:nvPicPr>
        <p:blipFill>
          <a:blip r:embed="rId3"/>
          <a:srcRect l="-13100" r="-1310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419600" y="6324600"/>
            <a:ext cx="4495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600" dirty="0" err="1" smtClean="0"/>
              <a:t>Shotton</a:t>
            </a:r>
            <a:r>
              <a:rPr lang="en-US" sz="1600" dirty="0" smtClean="0"/>
              <a:t> et al.: CVPR 2011</a:t>
            </a:r>
            <a:endParaRPr lang="en-US" sz="16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Visual tracking of 3D human motion:</a:t>
            </a:r>
          </a:p>
          <a:p>
            <a:pPr lvl="1"/>
            <a:r>
              <a:rPr lang="en-US" dirty="0" smtClean="0"/>
              <a:t>Marker-based</a:t>
            </a:r>
          </a:p>
          <a:p>
            <a:pPr lvl="1"/>
            <a:r>
              <a:rPr lang="en-US" dirty="0" smtClean="0"/>
              <a:t>Marker-less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Marker-less tracking:</a:t>
            </a:r>
          </a:p>
          <a:p>
            <a:pPr lvl="1"/>
            <a:r>
              <a:rPr lang="en-US" dirty="0" smtClean="0"/>
              <a:t>Model-based (what we saw in detail)</a:t>
            </a:r>
          </a:p>
          <a:p>
            <a:pPr lvl="1"/>
            <a:r>
              <a:rPr lang="en-US" dirty="0" smtClean="0"/>
              <a:t>Model-free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Model-based tracking requires:</a:t>
            </a:r>
          </a:p>
          <a:p>
            <a:pPr lvl="1"/>
            <a:r>
              <a:rPr lang="en-US" dirty="0" smtClean="0"/>
              <a:t>Human body model</a:t>
            </a:r>
          </a:p>
          <a:p>
            <a:pPr lvl="1"/>
            <a:r>
              <a:rPr lang="en-US" dirty="0" smtClean="0"/>
              <a:t>Relation between model and observations</a:t>
            </a:r>
          </a:p>
          <a:p>
            <a:pPr lvl="1"/>
            <a:r>
              <a:rPr lang="en-US" dirty="0" smtClean="0"/>
              <a:t>Tracking is sequential filtering of the predicted pose (too avoid jitter in the estimated pose).</a:t>
            </a:r>
          </a:p>
          <a:p>
            <a:pPr>
              <a:buNone/>
            </a:pPr>
            <a:r>
              <a:rPr lang="en-US" dirty="0" smtClean="0"/>
              <a:t> 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Literature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en-US" dirty="0" smtClean="0"/>
              <a:t>Reading material:</a:t>
            </a:r>
          </a:p>
          <a:p>
            <a:r>
              <a:rPr lang="en-US" dirty="0" smtClean="0"/>
              <a:t>R. </a:t>
            </a:r>
            <a:r>
              <a:rPr lang="en-US" dirty="0" err="1" smtClean="0"/>
              <a:t>Poppe</a:t>
            </a:r>
            <a:r>
              <a:rPr lang="en-US" dirty="0" smtClean="0"/>
              <a:t>: Vision-based human motion analysis: An overview. Computer Vision and Image Understanding, 108 (1-2): 4-18, 2007.</a:t>
            </a:r>
          </a:p>
          <a:p>
            <a:pPr>
              <a:buNone/>
            </a:pPr>
            <a:endParaRPr lang="en-US" dirty="0" smtClean="0"/>
          </a:p>
          <a:p>
            <a:pPr>
              <a:buNone/>
            </a:pPr>
            <a:r>
              <a:rPr lang="en-US" dirty="0" smtClean="0"/>
              <a:t>Additional material:</a:t>
            </a:r>
          </a:p>
          <a:p>
            <a:r>
              <a:rPr lang="en-US" sz="2000" dirty="0" smtClean="0"/>
              <a:t>J. </a:t>
            </a:r>
            <a:r>
              <a:rPr lang="en-US" sz="2000" dirty="0" err="1" smtClean="0"/>
              <a:t>Shotton</a:t>
            </a:r>
            <a:r>
              <a:rPr lang="en-US" sz="2000" dirty="0" smtClean="0"/>
              <a:t> et al: Real-Time Human Pose Recognition in Parts from Single Depth Images. Proceedings of CVPR, 1297-1304, 2011.</a:t>
            </a:r>
          </a:p>
          <a:p>
            <a:r>
              <a:rPr lang="en-US" sz="2000" dirty="0" smtClean="0"/>
              <a:t>S. </a:t>
            </a:r>
            <a:r>
              <a:rPr lang="en-US" sz="2000" dirty="0" err="1" smtClean="0"/>
              <a:t>Hauberg</a:t>
            </a:r>
            <a:r>
              <a:rPr lang="en-US" sz="2000" dirty="0" smtClean="0"/>
              <a:t> and K. Steenstrup Pedersen: Predicting Articulated Human Motion from Spatial Processes. International Journal of Computer Vision, 94(3): 317-334, 2011.</a:t>
            </a:r>
          </a:p>
          <a:p>
            <a:r>
              <a:rPr lang="en-US" sz="2000" dirty="0" smtClean="0"/>
              <a:t>R. </a:t>
            </a:r>
            <a:r>
              <a:rPr lang="en-US" sz="2000" dirty="0" err="1" smtClean="0"/>
              <a:t>Poppe</a:t>
            </a:r>
            <a:r>
              <a:rPr lang="en-US" sz="2000" dirty="0" smtClean="0"/>
              <a:t>: A survey on vision-based human action recognition. Image and Vision Computing, 28(6): 976-990, 2010.</a:t>
            </a:r>
            <a:endParaRPr 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endParaRPr lang="en-US" dirty="0" smtClean="0"/>
          </a:p>
          <a:p>
            <a:pPr algn="ctr">
              <a:buNone/>
            </a:pPr>
            <a:r>
              <a:rPr lang="en-US" dirty="0" smtClean="0"/>
              <a:t>Remember to fill in the students course evaluation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System from </a:t>
            </a:r>
            <a:r>
              <a:rPr lang="en-US" dirty="0" err="1" smtClean="0"/>
              <a:t>Vicon</a:t>
            </a:r>
            <a:r>
              <a:rPr lang="en-US" dirty="0" smtClean="0"/>
              <a:t> (</a:t>
            </a:r>
            <a:r>
              <a:rPr lang="en-US" dirty="0" err="1" smtClean="0"/>
              <a:t>www.vicon.com</a:t>
            </a:r>
            <a:r>
              <a:rPr lang="en-US" dirty="0" smtClean="0"/>
              <a:t>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" name="Picture 3" descr="vicon_system.tiff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1600200"/>
            <a:ext cx="8191500" cy="46101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57200" y="6324600"/>
            <a:ext cx="84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3"/>
              </a:rPr>
              <a:t>http://www.youtube.com/watch?v=2uDnW4AtFiE&amp;feature=player_embedded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3D Marker-less motion capture (Upper body)</a:t>
            </a:r>
            <a:br>
              <a:rPr lang="en-US" dirty="0" smtClean="0"/>
            </a:br>
            <a:r>
              <a:rPr lang="en-US" sz="2000" dirty="0" smtClean="0"/>
              <a:t>(</a:t>
            </a:r>
            <a:r>
              <a:rPr lang="en-US" sz="2000" smtClean="0"/>
              <a:t>Using a single </a:t>
            </a:r>
            <a:r>
              <a:rPr lang="en-US" sz="2000" dirty="0" smtClean="0"/>
              <a:t>optical camera)</a:t>
            </a: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029200" y="6488668"/>
            <a:ext cx="281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/>
              <a:t>[</a:t>
            </a:r>
            <a:r>
              <a:rPr lang="en-US" dirty="0" err="1" smtClean="0"/>
              <a:t>Hauberg</a:t>
            </a:r>
            <a:r>
              <a:rPr lang="en-US" dirty="0" smtClean="0"/>
              <a:t> et al, 2009]</a:t>
            </a:r>
            <a:endParaRPr lang="en-US" dirty="0"/>
          </a:p>
        </p:txBody>
      </p:sp>
      <p:pic>
        <p:nvPicPr>
          <p:cNvPr id="7" name="lightblue1_IK50.mp4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1295400" y="1600199"/>
            <a:ext cx="6539975" cy="4915137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73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remove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Another example: Using a stereo camera </a:t>
            </a:r>
            <a:br>
              <a:rPr lang="en-US" dirty="0" smtClean="0"/>
            </a:br>
            <a:r>
              <a:rPr lang="en-US" dirty="0" smtClean="0"/>
              <a:t>(Markers for ground truth)</a:t>
            </a:r>
            <a:endParaRPr lang="en-US" dirty="0"/>
          </a:p>
        </p:txBody>
      </p:sp>
      <p:pic>
        <p:nvPicPr>
          <p:cNvPr id="4" name="seq1_mono.mp4">
            <a:hlinkClick r:id="" action="ppaction://media"/>
          </p:cNvPr>
          <p:cNvPicPr/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1598863" y="1600200"/>
            <a:ext cx="5946273" cy="4525963"/>
          </a:xfr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000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do we want to do tracking of human motion?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Human computer interaction: Non-invasive interface technology</a:t>
            </a:r>
          </a:p>
          <a:p>
            <a:r>
              <a:rPr lang="en-US" dirty="0" smtClean="0"/>
              <a:t>Computer animation: Entertainment (movies and games), education, visualization</a:t>
            </a:r>
          </a:p>
          <a:p>
            <a:pPr>
              <a:buNone/>
            </a:pP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Computer games: </a:t>
            </a:r>
            <a:br>
              <a:rPr lang="en-US" dirty="0" smtClean="0"/>
            </a:br>
            <a:r>
              <a:rPr lang="en-US" dirty="0" smtClean="0"/>
              <a:t>Microsoft </a:t>
            </a:r>
            <a:r>
              <a:rPr lang="en-US" dirty="0" err="1" smtClean="0"/>
              <a:t>Kinect</a:t>
            </a:r>
            <a:r>
              <a:rPr lang="en-US" dirty="0" smtClean="0"/>
              <a:t> interaction technology</a:t>
            </a:r>
            <a:endParaRPr lang="en-US" dirty="0"/>
          </a:p>
        </p:txBody>
      </p:sp>
      <p:pic>
        <p:nvPicPr>
          <p:cNvPr id="4" name="Content Placeholder 3" descr="natal.png"/>
          <p:cNvPicPr>
            <a:picLocks noGrp="1" noChangeAspect="1"/>
          </p:cNvPicPr>
          <p:nvPr>
            <p:ph idx="1"/>
          </p:nvPr>
        </p:nvPicPr>
        <p:blipFill>
          <a:blip r:embed="rId3"/>
          <a:srcRect l="-460" r="-460"/>
          <a:stretch>
            <a:fillRect/>
          </a:stretch>
        </p:blipFill>
        <p:spPr/>
      </p:pic>
      <p:sp>
        <p:nvSpPr>
          <p:cNvPr id="5" name="TextBox 4"/>
          <p:cNvSpPr txBox="1"/>
          <p:nvPr/>
        </p:nvSpPr>
        <p:spPr>
          <a:xfrm>
            <a:off x="457200" y="6248400"/>
            <a:ext cx="662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hlinkClick r:id="rId4"/>
              </a:rPr>
              <a:t>http://www.youtube.com/watch?v=g_txF7iETX0</a:t>
            </a:r>
            <a:r>
              <a:rPr lang="en-US" dirty="0" smtClean="0"/>
              <a:t> 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mc:Ignorable="mv" mc:PreserveAttributes="mv:*">
  <p:tag name="DEFAULTFONTSIZE" val="10"/>
  <p:tag name="DEFAULTWIDTH" val="490"/>
  <p:tag name="DEFAULTHEIGHT" val="335"/>
</p:tagLst>
</file>

<file path=ppt/theme/theme1.xml><?xml version="1.0" encoding="utf-8"?>
<a:theme xmlns:a="http://schemas.openxmlformats.org/drawingml/2006/main" name="DIKUTalkNew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DIKUTalkNew.potx</Template>
  <TotalTime>543</TotalTime>
  <Words>2162</Words>
  <Application>Microsoft Macintosh PowerPoint</Application>
  <PresentationFormat>On-screen Show (4:3)</PresentationFormat>
  <Paragraphs>317</Paragraphs>
  <Slides>48</Slides>
  <Notes>28</Notes>
  <HiddenSlides>0</HiddenSlides>
  <MMClips>9</MMClips>
  <ScaleCrop>false</ScaleCrop>
  <HeadingPairs>
    <vt:vector size="6" baseType="variant">
      <vt:variant>
        <vt:lpstr>Design Template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0" baseType="lpstr">
      <vt:lpstr>DIKUTalkNew</vt:lpstr>
      <vt:lpstr>Equation</vt:lpstr>
      <vt:lpstr>Tracking II: Visual human motion tracking</vt:lpstr>
      <vt:lpstr>Plan for today</vt:lpstr>
      <vt:lpstr>3D human motion tracking</vt:lpstr>
      <vt:lpstr>3D Marker based motion capture</vt:lpstr>
      <vt:lpstr>System from Vicon (www.vicon.com)</vt:lpstr>
      <vt:lpstr>3D Marker-less motion capture (Upper body) (Using a single optical camera)</vt:lpstr>
      <vt:lpstr>Another example: Using a stereo camera  (Markers for ground truth)</vt:lpstr>
      <vt:lpstr>Why do we want to do tracking of human motion?</vt:lpstr>
      <vt:lpstr>Computer games:  Microsoft Kinect interaction technology</vt:lpstr>
      <vt:lpstr>Computer animation: Transfer motion from actor to CG character</vt:lpstr>
      <vt:lpstr>Why do we want to do human motion analysis?</vt:lpstr>
      <vt:lpstr>Interactive physiotherapy:  Interactive training with feedback at home</vt:lpstr>
      <vt:lpstr>Interactive physiotherapy: Measurements </vt:lpstr>
      <vt:lpstr>Vision for interactive physiotherapy: Measurements </vt:lpstr>
      <vt:lpstr>Vision for interactive physiotherapy: Modeling of exercise</vt:lpstr>
      <vt:lpstr>Vision for interactive physiotherapy: Feedback (“lift your arms higher”)</vt:lpstr>
      <vt:lpstr>Slide 17</vt:lpstr>
      <vt:lpstr>This is what we want to do (Tracking = seq. estimation of pose from observations) </vt:lpstr>
      <vt:lpstr>Approaches to visual marker-less tracking</vt:lpstr>
      <vt:lpstr>Observations</vt:lpstr>
      <vt:lpstr>Observations: Region-based texture descriptors</vt:lpstr>
      <vt:lpstr>Observations: Silhouettes</vt:lpstr>
      <vt:lpstr>Using dense stereo as visual observations </vt:lpstr>
      <vt:lpstr>Slide 24</vt:lpstr>
      <vt:lpstr>Human body model (The model-based approach)</vt:lpstr>
      <vt:lpstr>Modeling the skin surface</vt:lpstr>
      <vt:lpstr>Examples of surface models</vt:lpstr>
      <vt:lpstr>A polygonal mesh skin model in action</vt:lpstr>
      <vt:lpstr>Human body model constraints</vt:lpstr>
      <vt:lpstr>This is what we want to do (Tracking = seq. estimation of model from observations) </vt:lpstr>
      <vt:lpstr>Visual human motion modeling and tracking (Tracking = seq. estimation of model from observations)</vt:lpstr>
      <vt:lpstr>How do we include dynamics into our model?</vt:lpstr>
      <vt:lpstr>Enter probabilistic graphical models</vt:lpstr>
      <vt:lpstr>Enter probabilistic graphical models</vt:lpstr>
      <vt:lpstr>How to relate the model state with observations? (Tracking = estimation of model from observations) </vt:lpstr>
      <vt:lpstr>Enter hidden Markov models (HMM)</vt:lpstr>
      <vt:lpstr>We need a probabilistic observation model</vt:lpstr>
      <vt:lpstr>Observations in practice</vt:lpstr>
      <vt:lpstr>Observational model using stereo video</vt:lpstr>
      <vt:lpstr>How to do tracking (estimation of pose)?</vt:lpstr>
      <vt:lpstr>Probability theory crash course</vt:lpstr>
      <vt:lpstr>So we need to sequentially estimate (Details covered in Advanced topics in data modeling)</vt:lpstr>
      <vt:lpstr>Voila! We now have a visual tracker</vt:lpstr>
      <vt:lpstr>And here is another sequence showing different inference methods</vt:lpstr>
      <vt:lpstr>Per frame part-based recognition of pose (A model-free approach)</vt:lpstr>
      <vt:lpstr>Summary</vt:lpstr>
      <vt:lpstr>Literature</vt:lpstr>
      <vt:lpstr>Slide 48</vt:lpstr>
    </vt:vector>
  </TitlesOfParts>
  <Company>University of Copenhagen</Company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goes here</dc:title>
  <dc:creator>Kim Steenstrup Pedersen</dc:creator>
  <cp:lastModifiedBy>Kim Steenstrup Pedersen</cp:lastModifiedBy>
  <cp:revision>99</cp:revision>
  <cp:lastPrinted>2013-01-16T10:21:46Z</cp:lastPrinted>
  <dcterms:created xsi:type="dcterms:W3CDTF">2013-01-16T11:33:51Z</dcterms:created>
  <dcterms:modified xsi:type="dcterms:W3CDTF">2013-01-16T13:53:54Z</dcterms:modified>
</cp:coreProperties>
</file>